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1"/>
  </p:sldMasterIdLst>
  <p:notesMasterIdLst>
    <p:notesMasterId r:id="rId41"/>
  </p:notesMasterIdLst>
  <p:sldIdLst>
    <p:sldId id="256" r:id="rId2"/>
    <p:sldId id="311" r:id="rId3"/>
    <p:sldId id="264" r:id="rId4"/>
    <p:sldId id="283" r:id="rId5"/>
    <p:sldId id="260" r:id="rId6"/>
    <p:sldId id="268" r:id="rId7"/>
    <p:sldId id="261" r:id="rId8"/>
    <p:sldId id="280" r:id="rId9"/>
    <p:sldId id="282" r:id="rId10"/>
    <p:sldId id="281" r:id="rId11"/>
    <p:sldId id="267" r:id="rId12"/>
    <p:sldId id="287" r:id="rId13"/>
    <p:sldId id="288" r:id="rId14"/>
    <p:sldId id="289" r:id="rId15"/>
    <p:sldId id="291" r:id="rId16"/>
    <p:sldId id="292" r:id="rId17"/>
    <p:sldId id="293" r:id="rId18"/>
    <p:sldId id="294" r:id="rId19"/>
    <p:sldId id="295" r:id="rId20"/>
    <p:sldId id="296" r:id="rId21"/>
    <p:sldId id="298" r:id="rId22"/>
    <p:sldId id="273" r:id="rId23"/>
    <p:sldId id="262" r:id="rId24"/>
    <p:sldId id="305" r:id="rId25"/>
    <p:sldId id="306" r:id="rId26"/>
    <p:sldId id="307" r:id="rId27"/>
    <p:sldId id="308" r:id="rId28"/>
    <p:sldId id="309" r:id="rId29"/>
    <p:sldId id="312" r:id="rId30"/>
    <p:sldId id="315" r:id="rId31"/>
    <p:sldId id="285" r:id="rId32"/>
    <p:sldId id="314" r:id="rId33"/>
    <p:sldId id="313" r:id="rId34"/>
    <p:sldId id="299" r:id="rId35"/>
    <p:sldId id="257" r:id="rId36"/>
    <p:sldId id="303" r:id="rId37"/>
    <p:sldId id="300" r:id="rId38"/>
    <p:sldId id="301" r:id="rId39"/>
    <p:sldId id="27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4660"/>
  </p:normalViewPr>
  <p:slideViewPr>
    <p:cSldViewPr snapToGrid="0">
      <p:cViewPr>
        <p:scale>
          <a:sx n="75" d="100"/>
          <a:sy n="75" d="100"/>
        </p:scale>
        <p:origin x="564" y="2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a:t>Capacity</a:t>
            </a:r>
          </a:p>
        </c:rich>
      </c:tx>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NiCD</c:v>
                </c:pt>
                <c:pt idx="1">
                  <c:v>Li-Ion</c:v>
                </c:pt>
                <c:pt idx="2">
                  <c:v>NiMH</c:v>
                </c:pt>
              </c:strCache>
            </c:strRef>
          </c:cat>
          <c:val>
            <c:numRef>
              <c:f>Sheet1!$B$2:$B$4</c:f>
              <c:numCache>
                <c:formatCode>General</c:formatCode>
                <c:ptCount val="3"/>
                <c:pt idx="0">
                  <c:v>600</c:v>
                </c:pt>
                <c:pt idx="1">
                  <c:v>900</c:v>
                </c:pt>
                <c:pt idx="2">
                  <c:v>2300</c:v>
                </c:pt>
              </c:numCache>
            </c:numRef>
          </c:val>
          <c:extLst>
            <c:ext xmlns:c16="http://schemas.microsoft.com/office/drawing/2014/chart" uri="{C3380CC4-5D6E-409C-BE32-E72D297353CC}">
              <c16:uniqueId val="{00000000-280D-4A35-81BA-C5EE4A5EBCD2}"/>
            </c:ext>
          </c:extLst>
        </c:ser>
        <c:dLbls>
          <c:dLblPos val="inEnd"/>
          <c:showLegendKey val="0"/>
          <c:showVal val="1"/>
          <c:showCatName val="0"/>
          <c:showSerName val="0"/>
          <c:showPercent val="0"/>
          <c:showBubbleSize val="0"/>
        </c:dLbls>
        <c:gapWidth val="41"/>
        <c:axId val="191859808"/>
        <c:axId val="191856280"/>
      </c:barChart>
      <c:catAx>
        <c:axId val="191859808"/>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Battery Technoloies</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191856280"/>
        <c:crosses val="autoZero"/>
        <c:auto val="1"/>
        <c:lblAlgn val="ctr"/>
        <c:lblOffset val="100"/>
        <c:noMultiLvlLbl val="0"/>
      </c:catAx>
      <c:valAx>
        <c:axId val="191856280"/>
        <c:scaling>
          <c:orientation val="minMax"/>
        </c:scaling>
        <c:delete val="1"/>
        <c:axPos val="l"/>
        <c:title>
          <c:tx>
            <c:rich>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a:t>Capacity (mAh)</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9185980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235416895819816"/>
          <c:y val="2.5940115655407568E-2"/>
          <c:w val="0.72502868712428303"/>
          <c:h val="0.89289851732835002"/>
        </c:manualLayout>
      </c:layout>
      <c:barChart>
        <c:barDir val="bar"/>
        <c:grouping val="clustered"/>
        <c:varyColors val="0"/>
        <c:ser>
          <c:idx val="0"/>
          <c:order val="0"/>
          <c:spPr>
            <a:solidFill>
              <a:schemeClr val="accent5"/>
            </a:solidFill>
            <a:ln>
              <a:noFill/>
            </a:ln>
            <a:effectLst/>
          </c:spPr>
          <c:invertIfNegative val="0"/>
          <c:cat>
            <c:strRef>
              <c:f>Sheet1!$A$5:$A$9</c:f>
              <c:strCache>
                <c:ptCount val="5"/>
                <c:pt idx="0">
                  <c:v>Overall</c:v>
                </c:pt>
                <c:pt idx="1">
                  <c:v>Testing</c:v>
                </c:pt>
                <c:pt idx="2">
                  <c:v>Prototype</c:v>
                </c:pt>
                <c:pt idx="3">
                  <c:v>Design</c:v>
                </c:pt>
                <c:pt idx="4">
                  <c:v>Research </c:v>
                </c:pt>
              </c:strCache>
            </c:strRef>
          </c:cat>
          <c:val>
            <c:numRef>
              <c:f>Sheet1!$B$5:$B$9</c:f>
              <c:numCache>
                <c:formatCode>0%</c:formatCode>
                <c:ptCount val="5"/>
                <c:pt idx="0" formatCode="General">
                  <c:v>32</c:v>
                </c:pt>
                <c:pt idx="1">
                  <c:v>8</c:v>
                </c:pt>
                <c:pt idx="2">
                  <c:v>10</c:v>
                </c:pt>
                <c:pt idx="3">
                  <c:v>20</c:v>
                </c:pt>
                <c:pt idx="4">
                  <c:v>90</c:v>
                </c:pt>
              </c:numCache>
            </c:numRef>
          </c:val>
          <c:extLst>
            <c:ext xmlns:c16="http://schemas.microsoft.com/office/drawing/2014/chart" uri="{C3380CC4-5D6E-409C-BE32-E72D297353CC}">
              <c16:uniqueId val="{00000000-2EBB-4593-A207-0EF70A5E766F}"/>
            </c:ext>
          </c:extLst>
        </c:ser>
        <c:dLbls>
          <c:showLegendKey val="0"/>
          <c:showVal val="0"/>
          <c:showCatName val="0"/>
          <c:showSerName val="0"/>
          <c:showPercent val="0"/>
          <c:showBubbleSize val="0"/>
        </c:dLbls>
        <c:gapWidth val="182"/>
        <c:axId val="191857064"/>
        <c:axId val="191855888"/>
      </c:barChart>
      <c:catAx>
        <c:axId val="191857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1855888"/>
        <c:crosses val="autoZero"/>
        <c:auto val="1"/>
        <c:lblAlgn val="ctr"/>
        <c:lblOffset val="100"/>
        <c:noMultiLvlLbl val="0"/>
      </c:catAx>
      <c:valAx>
        <c:axId val="1918558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1857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69A1B7-9818-4CD3-BA3C-0AE698870D80}" type="doc">
      <dgm:prSet loTypeId="urn:microsoft.com/office/officeart/2005/8/layout/process1" loCatId="process" qsTypeId="urn:microsoft.com/office/officeart/2005/8/quickstyle/simple1" qsCatId="simple" csTypeId="urn:microsoft.com/office/officeart/2005/8/colors/accent3_1" csCatId="accent3" phldr="1"/>
      <dgm:spPr/>
    </dgm:pt>
    <dgm:pt modelId="{2B806B3A-1AB3-45F2-A260-51D72373ADF6}">
      <dgm:prSet phldrT="[Text]"/>
      <dgm:spPr/>
      <dgm:t>
        <a:bodyPr/>
        <a:lstStyle/>
        <a:p>
          <a:r>
            <a:rPr lang="en-US" dirty="0" smtClean="0"/>
            <a:t>Camera</a:t>
          </a:r>
          <a:endParaRPr lang="en-US" dirty="0"/>
        </a:p>
      </dgm:t>
    </dgm:pt>
    <dgm:pt modelId="{E8C6607C-EC48-4DE8-8262-42984513F9C5}" type="parTrans" cxnId="{0015A45A-F1EA-4A90-B92D-FD9322D1013C}">
      <dgm:prSet/>
      <dgm:spPr/>
      <dgm:t>
        <a:bodyPr/>
        <a:lstStyle/>
        <a:p>
          <a:endParaRPr lang="en-US"/>
        </a:p>
      </dgm:t>
    </dgm:pt>
    <dgm:pt modelId="{2CE6760A-292D-4FB0-B34B-73A210021587}" type="sibTrans" cxnId="{0015A45A-F1EA-4A90-B92D-FD9322D1013C}">
      <dgm:prSet/>
      <dgm:spPr/>
      <dgm:t>
        <a:bodyPr/>
        <a:lstStyle/>
        <a:p>
          <a:endParaRPr lang="en-US"/>
        </a:p>
      </dgm:t>
    </dgm:pt>
    <dgm:pt modelId="{9EFC3DA4-1E4F-450F-9C27-FB2EE4C6AE31}">
      <dgm:prSet phldrT="[Text]"/>
      <dgm:spPr/>
      <dgm:t>
        <a:bodyPr/>
        <a:lstStyle/>
        <a:p>
          <a:r>
            <a:rPr lang="en-US" dirty="0" smtClean="0"/>
            <a:t>Video Transmitter</a:t>
          </a:r>
          <a:endParaRPr lang="en-US" dirty="0"/>
        </a:p>
      </dgm:t>
    </dgm:pt>
    <dgm:pt modelId="{F08CCE22-FD41-40C2-9A33-E7D616BDFDAA}" type="parTrans" cxnId="{01632FED-44F6-4E2A-80D8-878B943DD450}">
      <dgm:prSet/>
      <dgm:spPr/>
      <dgm:t>
        <a:bodyPr/>
        <a:lstStyle/>
        <a:p>
          <a:endParaRPr lang="en-US"/>
        </a:p>
      </dgm:t>
    </dgm:pt>
    <dgm:pt modelId="{AB3EEC57-5B98-45B8-ABC1-B3DE92842F70}" type="sibTrans" cxnId="{01632FED-44F6-4E2A-80D8-878B943DD450}">
      <dgm:prSet/>
      <dgm:spPr/>
      <dgm:t>
        <a:bodyPr/>
        <a:lstStyle/>
        <a:p>
          <a:endParaRPr lang="en-US"/>
        </a:p>
      </dgm:t>
    </dgm:pt>
    <dgm:pt modelId="{C0BF590A-5179-4769-9DA6-F8F48EC29F03}">
      <dgm:prSet phldrT="[Text]"/>
      <dgm:spPr/>
      <dgm:t>
        <a:bodyPr/>
        <a:lstStyle/>
        <a:p>
          <a:r>
            <a:rPr lang="en-US" dirty="0" smtClean="0"/>
            <a:t>Video Receiver</a:t>
          </a:r>
          <a:endParaRPr lang="en-US" dirty="0"/>
        </a:p>
      </dgm:t>
    </dgm:pt>
    <dgm:pt modelId="{CB8FC16B-96FE-44A5-AAEF-23EFCEF8A4B3}" type="parTrans" cxnId="{C57D8F4E-C39E-4CA0-B404-FE595D7C82C5}">
      <dgm:prSet/>
      <dgm:spPr/>
      <dgm:t>
        <a:bodyPr/>
        <a:lstStyle/>
        <a:p>
          <a:endParaRPr lang="en-US"/>
        </a:p>
      </dgm:t>
    </dgm:pt>
    <dgm:pt modelId="{A1024599-7F4F-4B43-BBF1-109D501DD49E}" type="sibTrans" cxnId="{C57D8F4E-C39E-4CA0-B404-FE595D7C82C5}">
      <dgm:prSet/>
      <dgm:spPr/>
      <dgm:t>
        <a:bodyPr/>
        <a:lstStyle/>
        <a:p>
          <a:endParaRPr lang="en-US"/>
        </a:p>
      </dgm:t>
    </dgm:pt>
    <dgm:pt modelId="{570E60D8-60A4-4218-8256-2DE3F30E5194}">
      <dgm:prSet/>
      <dgm:spPr/>
      <dgm:t>
        <a:bodyPr/>
        <a:lstStyle/>
        <a:p>
          <a:r>
            <a:rPr lang="en-US" dirty="0" smtClean="0"/>
            <a:t>A/D Video Converter</a:t>
          </a:r>
          <a:endParaRPr lang="en-US" dirty="0"/>
        </a:p>
      </dgm:t>
    </dgm:pt>
    <dgm:pt modelId="{83B2D323-CF2A-407E-B69F-3DC9372D2297}" type="parTrans" cxnId="{04517DB6-9C91-41CA-8088-EFFF92E2FFEE}">
      <dgm:prSet/>
      <dgm:spPr/>
      <dgm:t>
        <a:bodyPr/>
        <a:lstStyle/>
        <a:p>
          <a:endParaRPr lang="en-US"/>
        </a:p>
      </dgm:t>
    </dgm:pt>
    <dgm:pt modelId="{99A5C7E4-976E-44EB-B09A-F4AA6C2CCFF2}" type="sibTrans" cxnId="{04517DB6-9C91-41CA-8088-EFFF92E2FFEE}">
      <dgm:prSet/>
      <dgm:spPr/>
      <dgm:t>
        <a:bodyPr/>
        <a:lstStyle/>
        <a:p>
          <a:endParaRPr lang="en-US"/>
        </a:p>
      </dgm:t>
    </dgm:pt>
    <dgm:pt modelId="{8BFC40AD-4A20-4F6E-A0FD-09CC77B013C5}">
      <dgm:prSet/>
      <dgm:spPr/>
      <dgm:t>
        <a:bodyPr/>
        <a:lstStyle/>
        <a:p>
          <a:r>
            <a:rPr lang="en-US" dirty="0" smtClean="0"/>
            <a:t>USB Input to PC</a:t>
          </a:r>
          <a:endParaRPr lang="en-US" dirty="0"/>
        </a:p>
      </dgm:t>
    </dgm:pt>
    <dgm:pt modelId="{57BB8D2A-C389-4825-9C83-A659E435271F}" type="parTrans" cxnId="{0E6C1326-D3E5-4997-8CD0-A2DAB0BF00C1}">
      <dgm:prSet/>
      <dgm:spPr/>
      <dgm:t>
        <a:bodyPr/>
        <a:lstStyle/>
        <a:p>
          <a:endParaRPr lang="en-US"/>
        </a:p>
      </dgm:t>
    </dgm:pt>
    <dgm:pt modelId="{2FD56E23-8AB7-450F-B9DA-03C4DCF899DE}" type="sibTrans" cxnId="{0E6C1326-D3E5-4997-8CD0-A2DAB0BF00C1}">
      <dgm:prSet/>
      <dgm:spPr/>
      <dgm:t>
        <a:bodyPr/>
        <a:lstStyle/>
        <a:p>
          <a:endParaRPr lang="en-US"/>
        </a:p>
      </dgm:t>
    </dgm:pt>
    <dgm:pt modelId="{487C3B2B-7B91-444D-95A5-4D1EE673478C}" type="pres">
      <dgm:prSet presAssocID="{3869A1B7-9818-4CD3-BA3C-0AE698870D80}" presName="Name0" presStyleCnt="0">
        <dgm:presLayoutVars>
          <dgm:dir/>
          <dgm:resizeHandles val="exact"/>
        </dgm:presLayoutVars>
      </dgm:prSet>
      <dgm:spPr/>
    </dgm:pt>
    <dgm:pt modelId="{E76613F7-6910-44E0-8103-59E4BF4ADD81}" type="pres">
      <dgm:prSet presAssocID="{2B806B3A-1AB3-45F2-A260-51D72373ADF6}" presName="node" presStyleLbl="node1" presStyleIdx="0" presStyleCnt="5">
        <dgm:presLayoutVars>
          <dgm:bulletEnabled val="1"/>
        </dgm:presLayoutVars>
      </dgm:prSet>
      <dgm:spPr/>
      <dgm:t>
        <a:bodyPr/>
        <a:lstStyle/>
        <a:p>
          <a:endParaRPr lang="en-US"/>
        </a:p>
      </dgm:t>
    </dgm:pt>
    <dgm:pt modelId="{073455E4-5B70-444C-912C-E37B6E28A3F5}" type="pres">
      <dgm:prSet presAssocID="{2CE6760A-292D-4FB0-B34B-73A210021587}" presName="sibTrans" presStyleLbl="sibTrans2D1" presStyleIdx="0" presStyleCnt="4"/>
      <dgm:spPr/>
      <dgm:t>
        <a:bodyPr/>
        <a:lstStyle/>
        <a:p>
          <a:endParaRPr lang="en-US"/>
        </a:p>
      </dgm:t>
    </dgm:pt>
    <dgm:pt modelId="{E6AEA06C-440A-4BC3-A8AD-FA29DFCC73EF}" type="pres">
      <dgm:prSet presAssocID="{2CE6760A-292D-4FB0-B34B-73A210021587}" presName="connectorText" presStyleLbl="sibTrans2D1" presStyleIdx="0" presStyleCnt="4"/>
      <dgm:spPr/>
      <dgm:t>
        <a:bodyPr/>
        <a:lstStyle/>
        <a:p>
          <a:endParaRPr lang="en-US"/>
        </a:p>
      </dgm:t>
    </dgm:pt>
    <dgm:pt modelId="{5E1B85C1-5DEB-4360-9CBC-080263C8146B}" type="pres">
      <dgm:prSet presAssocID="{9EFC3DA4-1E4F-450F-9C27-FB2EE4C6AE31}" presName="node" presStyleLbl="node1" presStyleIdx="1" presStyleCnt="5">
        <dgm:presLayoutVars>
          <dgm:bulletEnabled val="1"/>
        </dgm:presLayoutVars>
      </dgm:prSet>
      <dgm:spPr/>
      <dgm:t>
        <a:bodyPr/>
        <a:lstStyle/>
        <a:p>
          <a:endParaRPr lang="en-US"/>
        </a:p>
      </dgm:t>
    </dgm:pt>
    <dgm:pt modelId="{EED7168B-8F83-4273-8BD9-4426FBEF27A2}" type="pres">
      <dgm:prSet presAssocID="{AB3EEC57-5B98-45B8-ABC1-B3DE92842F70}" presName="sibTrans" presStyleLbl="sibTrans2D1" presStyleIdx="1" presStyleCnt="4"/>
      <dgm:spPr/>
      <dgm:t>
        <a:bodyPr/>
        <a:lstStyle/>
        <a:p>
          <a:endParaRPr lang="en-US"/>
        </a:p>
      </dgm:t>
    </dgm:pt>
    <dgm:pt modelId="{28635392-C29E-4DBF-B306-DD6F51833C63}" type="pres">
      <dgm:prSet presAssocID="{AB3EEC57-5B98-45B8-ABC1-B3DE92842F70}" presName="connectorText" presStyleLbl="sibTrans2D1" presStyleIdx="1" presStyleCnt="4"/>
      <dgm:spPr/>
      <dgm:t>
        <a:bodyPr/>
        <a:lstStyle/>
        <a:p>
          <a:endParaRPr lang="en-US"/>
        </a:p>
      </dgm:t>
    </dgm:pt>
    <dgm:pt modelId="{9CFDF8F5-A7EB-4065-ABE3-ACD1FE686D8A}" type="pres">
      <dgm:prSet presAssocID="{C0BF590A-5179-4769-9DA6-F8F48EC29F03}" presName="node" presStyleLbl="node1" presStyleIdx="2" presStyleCnt="5">
        <dgm:presLayoutVars>
          <dgm:bulletEnabled val="1"/>
        </dgm:presLayoutVars>
      </dgm:prSet>
      <dgm:spPr/>
      <dgm:t>
        <a:bodyPr/>
        <a:lstStyle/>
        <a:p>
          <a:endParaRPr lang="en-US"/>
        </a:p>
      </dgm:t>
    </dgm:pt>
    <dgm:pt modelId="{9D9DD59C-EEB7-45A7-9284-A794E0530401}" type="pres">
      <dgm:prSet presAssocID="{A1024599-7F4F-4B43-BBF1-109D501DD49E}" presName="sibTrans" presStyleLbl="sibTrans2D1" presStyleIdx="2" presStyleCnt="4"/>
      <dgm:spPr/>
      <dgm:t>
        <a:bodyPr/>
        <a:lstStyle/>
        <a:p>
          <a:endParaRPr lang="en-US"/>
        </a:p>
      </dgm:t>
    </dgm:pt>
    <dgm:pt modelId="{58A8AC30-F9E7-45A3-8181-E797C522134D}" type="pres">
      <dgm:prSet presAssocID="{A1024599-7F4F-4B43-BBF1-109D501DD49E}" presName="connectorText" presStyleLbl="sibTrans2D1" presStyleIdx="2" presStyleCnt="4"/>
      <dgm:spPr/>
      <dgm:t>
        <a:bodyPr/>
        <a:lstStyle/>
        <a:p>
          <a:endParaRPr lang="en-US"/>
        </a:p>
      </dgm:t>
    </dgm:pt>
    <dgm:pt modelId="{B568DCAF-E50B-4F14-A3AC-241F36CDC44A}" type="pres">
      <dgm:prSet presAssocID="{570E60D8-60A4-4218-8256-2DE3F30E5194}" presName="node" presStyleLbl="node1" presStyleIdx="3" presStyleCnt="5">
        <dgm:presLayoutVars>
          <dgm:bulletEnabled val="1"/>
        </dgm:presLayoutVars>
      </dgm:prSet>
      <dgm:spPr/>
      <dgm:t>
        <a:bodyPr/>
        <a:lstStyle/>
        <a:p>
          <a:endParaRPr lang="en-US"/>
        </a:p>
      </dgm:t>
    </dgm:pt>
    <dgm:pt modelId="{409A64DC-4967-47A4-992D-F47CCB8969C7}" type="pres">
      <dgm:prSet presAssocID="{99A5C7E4-976E-44EB-B09A-F4AA6C2CCFF2}" presName="sibTrans" presStyleLbl="sibTrans2D1" presStyleIdx="3" presStyleCnt="4"/>
      <dgm:spPr/>
      <dgm:t>
        <a:bodyPr/>
        <a:lstStyle/>
        <a:p>
          <a:endParaRPr lang="en-US"/>
        </a:p>
      </dgm:t>
    </dgm:pt>
    <dgm:pt modelId="{D2211016-3C5A-49A7-8106-740C8D74C704}" type="pres">
      <dgm:prSet presAssocID="{99A5C7E4-976E-44EB-B09A-F4AA6C2CCFF2}" presName="connectorText" presStyleLbl="sibTrans2D1" presStyleIdx="3" presStyleCnt="4"/>
      <dgm:spPr/>
      <dgm:t>
        <a:bodyPr/>
        <a:lstStyle/>
        <a:p>
          <a:endParaRPr lang="en-US"/>
        </a:p>
      </dgm:t>
    </dgm:pt>
    <dgm:pt modelId="{8ACF03D7-D5EA-4267-A185-6585AF2D9722}" type="pres">
      <dgm:prSet presAssocID="{8BFC40AD-4A20-4F6E-A0FD-09CC77B013C5}" presName="node" presStyleLbl="node1" presStyleIdx="4" presStyleCnt="5">
        <dgm:presLayoutVars>
          <dgm:bulletEnabled val="1"/>
        </dgm:presLayoutVars>
      </dgm:prSet>
      <dgm:spPr/>
      <dgm:t>
        <a:bodyPr/>
        <a:lstStyle/>
        <a:p>
          <a:endParaRPr lang="en-US"/>
        </a:p>
      </dgm:t>
    </dgm:pt>
  </dgm:ptLst>
  <dgm:cxnLst>
    <dgm:cxn modelId="{01632FED-44F6-4E2A-80D8-878B943DD450}" srcId="{3869A1B7-9818-4CD3-BA3C-0AE698870D80}" destId="{9EFC3DA4-1E4F-450F-9C27-FB2EE4C6AE31}" srcOrd="1" destOrd="0" parTransId="{F08CCE22-FD41-40C2-9A33-E7D616BDFDAA}" sibTransId="{AB3EEC57-5B98-45B8-ABC1-B3DE92842F70}"/>
    <dgm:cxn modelId="{C76AAB45-90B3-48D2-BF5B-3AFF864AE786}" type="presOf" srcId="{2CE6760A-292D-4FB0-B34B-73A210021587}" destId="{073455E4-5B70-444C-912C-E37B6E28A3F5}" srcOrd="0" destOrd="0" presId="urn:microsoft.com/office/officeart/2005/8/layout/process1"/>
    <dgm:cxn modelId="{E42F6161-9EC4-40C0-802A-6CD212C012D8}" type="presOf" srcId="{A1024599-7F4F-4B43-BBF1-109D501DD49E}" destId="{58A8AC30-F9E7-45A3-8181-E797C522134D}" srcOrd="1" destOrd="0" presId="urn:microsoft.com/office/officeart/2005/8/layout/process1"/>
    <dgm:cxn modelId="{F3B9CB0D-58DD-499F-AA34-59B2DE0B170E}" type="presOf" srcId="{99A5C7E4-976E-44EB-B09A-F4AA6C2CCFF2}" destId="{D2211016-3C5A-49A7-8106-740C8D74C704}" srcOrd="1" destOrd="0" presId="urn:microsoft.com/office/officeart/2005/8/layout/process1"/>
    <dgm:cxn modelId="{CBB9AD9E-A4CA-4C23-A10B-B62339EA97BB}" type="presOf" srcId="{C0BF590A-5179-4769-9DA6-F8F48EC29F03}" destId="{9CFDF8F5-A7EB-4065-ABE3-ACD1FE686D8A}" srcOrd="0" destOrd="0" presId="urn:microsoft.com/office/officeart/2005/8/layout/process1"/>
    <dgm:cxn modelId="{61E20AF6-B11F-44A7-B7C0-E0EAB5E20B45}" type="presOf" srcId="{AB3EEC57-5B98-45B8-ABC1-B3DE92842F70}" destId="{28635392-C29E-4DBF-B306-DD6F51833C63}" srcOrd="1" destOrd="0" presId="urn:microsoft.com/office/officeart/2005/8/layout/process1"/>
    <dgm:cxn modelId="{5E17F764-97B9-4940-891A-D99D48F8C7A6}" type="presOf" srcId="{8BFC40AD-4A20-4F6E-A0FD-09CC77B013C5}" destId="{8ACF03D7-D5EA-4267-A185-6585AF2D9722}" srcOrd="0" destOrd="0" presId="urn:microsoft.com/office/officeart/2005/8/layout/process1"/>
    <dgm:cxn modelId="{A0FB3ECD-BDDC-4F61-B998-C862397D5734}" type="presOf" srcId="{99A5C7E4-976E-44EB-B09A-F4AA6C2CCFF2}" destId="{409A64DC-4967-47A4-992D-F47CCB8969C7}" srcOrd="0" destOrd="0" presId="urn:microsoft.com/office/officeart/2005/8/layout/process1"/>
    <dgm:cxn modelId="{BBD85A56-6852-4899-8839-70B329951758}" type="presOf" srcId="{A1024599-7F4F-4B43-BBF1-109D501DD49E}" destId="{9D9DD59C-EEB7-45A7-9284-A794E0530401}" srcOrd="0" destOrd="0" presId="urn:microsoft.com/office/officeart/2005/8/layout/process1"/>
    <dgm:cxn modelId="{B7996F19-EF10-4375-9600-482791797768}" type="presOf" srcId="{2B806B3A-1AB3-45F2-A260-51D72373ADF6}" destId="{E76613F7-6910-44E0-8103-59E4BF4ADD81}" srcOrd="0" destOrd="0" presId="urn:microsoft.com/office/officeart/2005/8/layout/process1"/>
    <dgm:cxn modelId="{1973B017-70EB-43AF-A06E-135A33D058B0}" type="presOf" srcId="{9EFC3DA4-1E4F-450F-9C27-FB2EE4C6AE31}" destId="{5E1B85C1-5DEB-4360-9CBC-080263C8146B}" srcOrd="0" destOrd="0" presId="urn:microsoft.com/office/officeart/2005/8/layout/process1"/>
    <dgm:cxn modelId="{1D27684B-E162-426C-BC9C-889BF5D72EDE}" type="presOf" srcId="{AB3EEC57-5B98-45B8-ABC1-B3DE92842F70}" destId="{EED7168B-8F83-4273-8BD9-4426FBEF27A2}" srcOrd="0" destOrd="0" presId="urn:microsoft.com/office/officeart/2005/8/layout/process1"/>
    <dgm:cxn modelId="{C57D8F4E-C39E-4CA0-B404-FE595D7C82C5}" srcId="{3869A1B7-9818-4CD3-BA3C-0AE698870D80}" destId="{C0BF590A-5179-4769-9DA6-F8F48EC29F03}" srcOrd="2" destOrd="0" parTransId="{CB8FC16B-96FE-44A5-AAEF-23EFCEF8A4B3}" sibTransId="{A1024599-7F4F-4B43-BBF1-109D501DD49E}"/>
    <dgm:cxn modelId="{A3D89633-8030-4DB0-BBC5-E92CC464D15A}" type="presOf" srcId="{2CE6760A-292D-4FB0-B34B-73A210021587}" destId="{E6AEA06C-440A-4BC3-A8AD-FA29DFCC73EF}" srcOrd="1" destOrd="0" presId="urn:microsoft.com/office/officeart/2005/8/layout/process1"/>
    <dgm:cxn modelId="{9D5C0727-1646-4738-8CF1-E13690F921FA}" type="presOf" srcId="{3869A1B7-9818-4CD3-BA3C-0AE698870D80}" destId="{487C3B2B-7B91-444D-95A5-4D1EE673478C}" srcOrd="0" destOrd="0" presId="urn:microsoft.com/office/officeart/2005/8/layout/process1"/>
    <dgm:cxn modelId="{DDB13255-21BE-40C6-8206-B646714D7F67}" type="presOf" srcId="{570E60D8-60A4-4218-8256-2DE3F30E5194}" destId="{B568DCAF-E50B-4F14-A3AC-241F36CDC44A}" srcOrd="0" destOrd="0" presId="urn:microsoft.com/office/officeart/2005/8/layout/process1"/>
    <dgm:cxn modelId="{0015A45A-F1EA-4A90-B92D-FD9322D1013C}" srcId="{3869A1B7-9818-4CD3-BA3C-0AE698870D80}" destId="{2B806B3A-1AB3-45F2-A260-51D72373ADF6}" srcOrd="0" destOrd="0" parTransId="{E8C6607C-EC48-4DE8-8262-42984513F9C5}" sibTransId="{2CE6760A-292D-4FB0-B34B-73A210021587}"/>
    <dgm:cxn modelId="{04517DB6-9C91-41CA-8088-EFFF92E2FFEE}" srcId="{3869A1B7-9818-4CD3-BA3C-0AE698870D80}" destId="{570E60D8-60A4-4218-8256-2DE3F30E5194}" srcOrd="3" destOrd="0" parTransId="{83B2D323-CF2A-407E-B69F-3DC9372D2297}" sibTransId="{99A5C7E4-976E-44EB-B09A-F4AA6C2CCFF2}"/>
    <dgm:cxn modelId="{0E6C1326-D3E5-4997-8CD0-A2DAB0BF00C1}" srcId="{3869A1B7-9818-4CD3-BA3C-0AE698870D80}" destId="{8BFC40AD-4A20-4F6E-A0FD-09CC77B013C5}" srcOrd="4" destOrd="0" parTransId="{57BB8D2A-C389-4825-9C83-A659E435271F}" sibTransId="{2FD56E23-8AB7-450F-B9DA-03C4DCF899DE}"/>
    <dgm:cxn modelId="{59ECC44A-D057-4EEC-80D6-2C0822B58F49}" type="presParOf" srcId="{487C3B2B-7B91-444D-95A5-4D1EE673478C}" destId="{E76613F7-6910-44E0-8103-59E4BF4ADD81}" srcOrd="0" destOrd="0" presId="urn:microsoft.com/office/officeart/2005/8/layout/process1"/>
    <dgm:cxn modelId="{EF52555D-4B48-4A91-9CDF-3ED1E173822E}" type="presParOf" srcId="{487C3B2B-7B91-444D-95A5-4D1EE673478C}" destId="{073455E4-5B70-444C-912C-E37B6E28A3F5}" srcOrd="1" destOrd="0" presId="urn:microsoft.com/office/officeart/2005/8/layout/process1"/>
    <dgm:cxn modelId="{1DA26E6B-76D4-4306-ACE6-6F4F2507198E}" type="presParOf" srcId="{073455E4-5B70-444C-912C-E37B6E28A3F5}" destId="{E6AEA06C-440A-4BC3-A8AD-FA29DFCC73EF}" srcOrd="0" destOrd="0" presId="urn:microsoft.com/office/officeart/2005/8/layout/process1"/>
    <dgm:cxn modelId="{A00157F6-3432-4F63-A48D-F56930DD3531}" type="presParOf" srcId="{487C3B2B-7B91-444D-95A5-4D1EE673478C}" destId="{5E1B85C1-5DEB-4360-9CBC-080263C8146B}" srcOrd="2" destOrd="0" presId="urn:microsoft.com/office/officeart/2005/8/layout/process1"/>
    <dgm:cxn modelId="{D2F7DF3E-BE47-47F5-AFE3-01615A65DD8D}" type="presParOf" srcId="{487C3B2B-7B91-444D-95A5-4D1EE673478C}" destId="{EED7168B-8F83-4273-8BD9-4426FBEF27A2}" srcOrd="3" destOrd="0" presId="urn:microsoft.com/office/officeart/2005/8/layout/process1"/>
    <dgm:cxn modelId="{DBD0E0DA-B934-4A7A-8EEB-25075C5A3177}" type="presParOf" srcId="{EED7168B-8F83-4273-8BD9-4426FBEF27A2}" destId="{28635392-C29E-4DBF-B306-DD6F51833C63}" srcOrd="0" destOrd="0" presId="urn:microsoft.com/office/officeart/2005/8/layout/process1"/>
    <dgm:cxn modelId="{EAF27182-3A1E-4642-AF31-DD3F3DA3B52C}" type="presParOf" srcId="{487C3B2B-7B91-444D-95A5-4D1EE673478C}" destId="{9CFDF8F5-A7EB-4065-ABE3-ACD1FE686D8A}" srcOrd="4" destOrd="0" presId="urn:microsoft.com/office/officeart/2005/8/layout/process1"/>
    <dgm:cxn modelId="{BDFD89D0-6D88-4150-B4D4-D535761CDBFE}" type="presParOf" srcId="{487C3B2B-7B91-444D-95A5-4D1EE673478C}" destId="{9D9DD59C-EEB7-45A7-9284-A794E0530401}" srcOrd="5" destOrd="0" presId="urn:microsoft.com/office/officeart/2005/8/layout/process1"/>
    <dgm:cxn modelId="{5A2B9233-6028-4AD3-A10E-500FA4973255}" type="presParOf" srcId="{9D9DD59C-EEB7-45A7-9284-A794E0530401}" destId="{58A8AC30-F9E7-45A3-8181-E797C522134D}" srcOrd="0" destOrd="0" presId="urn:microsoft.com/office/officeart/2005/8/layout/process1"/>
    <dgm:cxn modelId="{4B18C389-7902-42A0-9F25-56940771CA7E}" type="presParOf" srcId="{487C3B2B-7B91-444D-95A5-4D1EE673478C}" destId="{B568DCAF-E50B-4F14-A3AC-241F36CDC44A}" srcOrd="6" destOrd="0" presId="urn:microsoft.com/office/officeart/2005/8/layout/process1"/>
    <dgm:cxn modelId="{CAC6BC79-58FE-46C2-B67A-6876F05BA8A0}" type="presParOf" srcId="{487C3B2B-7B91-444D-95A5-4D1EE673478C}" destId="{409A64DC-4967-47A4-992D-F47CCB8969C7}" srcOrd="7" destOrd="0" presId="urn:microsoft.com/office/officeart/2005/8/layout/process1"/>
    <dgm:cxn modelId="{B8FBF2FE-840C-4AD9-A51F-09BA8B981016}" type="presParOf" srcId="{409A64DC-4967-47A4-992D-F47CCB8969C7}" destId="{D2211016-3C5A-49A7-8106-740C8D74C704}" srcOrd="0" destOrd="0" presId="urn:microsoft.com/office/officeart/2005/8/layout/process1"/>
    <dgm:cxn modelId="{C2077649-5410-48E3-8C35-0CE148450F51}" type="presParOf" srcId="{487C3B2B-7B91-444D-95A5-4D1EE673478C}" destId="{8ACF03D7-D5EA-4267-A185-6585AF2D9722}"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613F7-6910-44E0-8103-59E4BF4ADD81}">
      <dsp:nvSpPr>
        <dsp:cNvPr id="0" name=""/>
        <dsp:cNvSpPr/>
      </dsp:nvSpPr>
      <dsp:spPr>
        <a:xfrm>
          <a:off x="4983" y="2245846"/>
          <a:ext cx="1544956" cy="926973"/>
        </a:xfrm>
        <a:prstGeom prst="roundRect">
          <a:avLst>
            <a:gd name="adj" fmla="val 10000"/>
          </a:avLst>
        </a:prstGeom>
        <a:solidFill>
          <a:schemeClr val="lt1">
            <a:hueOff val="0"/>
            <a:satOff val="0"/>
            <a:lumOff val="0"/>
            <a:alphaOff val="0"/>
          </a:schemeClr>
        </a:solidFill>
        <a:ln w="34925"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Camera</a:t>
          </a:r>
          <a:endParaRPr lang="en-US" sz="2100" kern="1200" dirty="0"/>
        </a:p>
      </dsp:txBody>
      <dsp:txXfrm>
        <a:off x="32133" y="2272996"/>
        <a:ext cx="1490656" cy="872673"/>
      </dsp:txXfrm>
    </dsp:sp>
    <dsp:sp modelId="{073455E4-5B70-444C-912C-E37B6E28A3F5}">
      <dsp:nvSpPr>
        <dsp:cNvPr id="0" name=""/>
        <dsp:cNvSpPr/>
      </dsp:nvSpPr>
      <dsp:spPr>
        <a:xfrm>
          <a:off x="1704435" y="2517758"/>
          <a:ext cx="327530" cy="38314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1704435" y="2594388"/>
        <a:ext cx="229271" cy="229889"/>
      </dsp:txXfrm>
    </dsp:sp>
    <dsp:sp modelId="{5E1B85C1-5DEB-4360-9CBC-080263C8146B}">
      <dsp:nvSpPr>
        <dsp:cNvPr id="0" name=""/>
        <dsp:cNvSpPr/>
      </dsp:nvSpPr>
      <dsp:spPr>
        <a:xfrm>
          <a:off x="2167922" y="2245846"/>
          <a:ext cx="1544956" cy="926973"/>
        </a:xfrm>
        <a:prstGeom prst="roundRect">
          <a:avLst>
            <a:gd name="adj" fmla="val 10000"/>
          </a:avLst>
        </a:prstGeom>
        <a:solidFill>
          <a:schemeClr val="lt1">
            <a:hueOff val="0"/>
            <a:satOff val="0"/>
            <a:lumOff val="0"/>
            <a:alphaOff val="0"/>
          </a:schemeClr>
        </a:solidFill>
        <a:ln w="34925"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Video Transmitter</a:t>
          </a:r>
          <a:endParaRPr lang="en-US" sz="2100" kern="1200" dirty="0"/>
        </a:p>
      </dsp:txBody>
      <dsp:txXfrm>
        <a:off x="2195072" y="2272996"/>
        <a:ext cx="1490656" cy="872673"/>
      </dsp:txXfrm>
    </dsp:sp>
    <dsp:sp modelId="{EED7168B-8F83-4273-8BD9-4426FBEF27A2}">
      <dsp:nvSpPr>
        <dsp:cNvPr id="0" name=""/>
        <dsp:cNvSpPr/>
      </dsp:nvSpPr>
      <dsp:spPr>
        <a:xfrm>
          <a:off x="3867375" y="2517758"/>
          <a:ext cx="327530" cy="38314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3867375" y="2594388"/>
        <a:ext cx="229271" cy="229889"/>
      </dsp:txXfrm>
    </dsp:sp>
    <dsp:sp modelId="{9CFDF8F5-A7EB-4065-ABE3-ACD1FE686D8A}">
      <dsp:nvSpPr>
        <dsp:cNvPr id="0" name=""/>
        <dsp:cNvSpPr/>
      </dsp:nvSpPr>
      <dsp:spPr>
        <a:xfrm>
          <a:off x="4330862" y="2245846"/>
          <a:ext cx="1544956" cy="926973"/>
        </a:xfrm>
        <a:prstGeom prst="roundRect">
          <a:avLst>
            <a:gd name="adj" fmla="val 10000"/>
          </a:avLst>
        </a:prstGeom>
        <a:solidFill>
          <a:schemeClr val="lt1">
            <a:hueOff val="0"/>
            <a:satOff val="0"/>
            <a:lumOff val="0"/>
            <a:alphaOff val="0"/>
          </a:schemeClr>
        </a:solidFill>
        <a:ln w="34925"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Video Receiver</a:t>
          </a:r>
          <a:endParaRPr lang="en-US" sz="2100" kern="1200" dirty="0"/>
        </a:p>
      </dsp:txBody>
      <dsp:txXfrm>
        <a:off x="4358012" y="2272996"/>
        <a:ext cx="1490656" cy="872673"/>
      </dsp:txXfrm>
    </dsp:sp>
    <dsp:sp modelId="{9D9DD59C-EEB7-45A7-9284-A794E0530401}">
      <dsp:nvSpPr>
        <dsp:cNvPr id="0" name=""/>
        <dsp:cNvSpPr/>
      </dsp:nvSpPr>
      <dsp:spPr>
        <a:xfrm>
          <a:off x="6030314" y="2517758"/>
          <a:ext cx="327530" cy="38314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6030314" y="2594388"/>
        <a:ext cx="229271" cy="229889"/>
      </dsp:txXfrm>
    </dsp:sp>
    <dsp:sp modelId="{B568DCAF-E50B-4F14-A3AC-241F36CDC44A}">
      <dsp:nvSpPr>
        <dsp:cNvPr id="0" name=""/>
        <dsp:cNvSpPr/>
      </dsp:nvSpPr>
      <dsp:spPr>
        <a:xfrm>
          <a:off x="6493801" y="2245846"/>
          <a:ext cx="1544956" cy="926973"/>
        </a:xfrm>
        <a:prstGeom prst="roundRect">
          <a:avLst>
            <a:gd name="adj" fmla="val 10000"/>
          </a:avLst>
        </a:prstGeom>
        <a:solidFill>
          <a:schemeClr val="lt1">
            <a:hueOff val="0"/>
            <a:satOff val="0"/>
            <a:lumOff val="0"/>
            <a:alphaOff val="0"/>
          </a:schemeClr>
        </a:solidFill>
        <a:ln w="34925"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A/D Video Converter</a:t>
          </a:r>
          <a:endParaRPr lang="en-US" sz="2100" kern="1200" dirty="0"/>
        </a:p>
      </dsp:txBody>
      <dsp:txXfrm>
        <a:off x="6520951" y="2272996"/>
        <a:ext cx="1490656" cy="872673"/>
      </dsp:txXfrm>
    </dsp:sp>
    <dsp:sp modelId="{409A64DC-4967-47A4-992D-F47CCB8969C7}">
      <dsp:nvSpPr>
        <dsp:cNvPr id="0" name=""/>
        <dsp:cNvSpPr/>
      </dsp:nvSpPr>
      <dsp:spPr>
        <a:xfrm>
          <a:off x="8193253" y="2517758"/>
          <a:ext cx="327530" cy="38314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8193253" y="2594388"/>
        <a:ext cx="229271" cy="229889"/>
      </dsp:txXfrm>
    </dsp:sp>
    <dsp:sp modelId="{8ACF03D7-D5EA-4267-A185-6585AF2D9722}">
      <dsp:nvSpPr>
        <dsp:cNvPr id="0" name=""/>
        <dsp:cNvSpPr/>
      </dsp:nvSpPr>
      <dsp:spPr>
        <a:xfrm>
          <a:off x="8656740" y="2245846"/>
          <a:ext cx="1544956" cy="926973"/>
        </a:xfrm>
        <a:prstGeom prst="roundRect">
          <a:avLst>
            <a:gd name="adj" fmla="val 10000"/>
          </a:avLst>
        </a:prstGeom>
        <a:solidFill>
          <a:schemeClr val="lt1">
            <a:hueOff val="0"/>
            <a:satOff val="0"/>
            <a:lumOff val="0"/>
            <a:alphaOff val="0"/>
          </a:schemeClr>
        </a:solidFill>
        <a:ln w="34925"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USB Input to PC</a:t>
          </a:r>
          <a:endParaRPr lang="en-US" sz="2100" kern="1200" dirty="0"/>
        </a:p>
      </dsp:txBody>
      <dsp:txXfrm>
        <a:off x="8683890" y="2272996"/>
        <a:ext cx="1490656" cy="87267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F72093-469F-440E-A08E-6558A948575A}" type="datetimeFigureOut">
              <a:rPr lang="en-US" smtClean="0"/>
              <a:t>4/18/2016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943D46-AA04-4A50-BF01-488BAFA0D315}" type="slidenum">
              <a:rPr lang="en-US" smtClean="0"/>
              <a:t>‹#›</a:t>
            </a:fld>
            <a:endParaRPr lang="en-US"/>
          </a:p>
        </p:txBody>
      </p:sp>
    </p:spTree>
    <p:extLst>
      <p:ext uri="{BB962C8B-B14F-4D97-AF65-F5344CB8AC3E}">
        <p14:creationId xmlns:p14="http://schemas.microsoft.com/office/powerpoint/2010/main" val="1419281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A2F251-C4A4-42A4-A3AA-845AA5D5BE93}" type="slidenum">
              <a:rPr lang="en-US" smtClean="0"/>
              <a:t>4</a:t>
            </a:fld>
            <a:endParaRPr lang="en-US"/>
          </a:p>
        </p:txBody>
      </p:sp>
    </p:spTree>
    <p:extLst>
      <p:ext uri="{BB962C8B-B14F-4D97-AF65-F5344CB8AC3E}">
        <p14:creationId xmlns:p14="http://schemas.microsoft.com/office/powerpoint/2010/main" val="4166957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A2F251-C4A4-42A4-A3AA-845AA5D5BE93}" type="slidenum">
              <a:rPr lang="en-US" smtClean="0"/>
              <a:t>20</a:t>
            </a:fld>
            <a:endParaRPr lang="en-US"/>
          </a:p>
        </p:txBody>
      </p:sp>
    </p:spTree>
    <p:extLst>
      <p:ext uri="{BB962C8B-B14F-4D97-AF65-F5344CB8AC3E}">
        <p14:creationId xmlns:p14="http://schemas.microsoft.com/office/powerpoint/2010/main" val="218095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A2F251-C4A4-42A4-A3AA-845AA5D5BE93}" type="slidenum">
              <a:rPr lang="en-US" smtClean="0"/>
              <a:t>31</a:t>
            </a:fld>
            <a:endParaRPr lang="en-US"/>
          </a:p>
        </p:txBody>
      </p:sp>
    </p:spTree>
    <p:extLst>
      <p:ext uri="{BB962C8B-B14F-4D97-AF65-F5344CB8AC3E}">
        <p14:creationId xmlns:p14="http://schemas.microsoft.com/office/powerpoint/2010/main" val="2021900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A2F251-C4A4-42A4-A3AA-845AA5D5BE93}" type="slidenum">
              <a:rPr lang="en-US" smtClean="0"/>
              <a:t>12</a:t>
            </a:fld>
            <a:endParaRPr lang="en-US"/>
          </a:p>
        </p:txBody>
      </p:sp>
    </p:spTree>
    <p:extLst>
      <p:ext uri="{BB962C8B-B14F-4D97-AF65-F5344CB8AC3E}">
        <p14:creationId xmlns:p14="http://schemas.microsoft.com/office/powerpoint/2010/main" val="894896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A2F251-C4A4-42A4-A3AA-845AA5D5BE93}" type="slidenum">
              <a:rPr lang="en-US" smtClean="0"/>
              <a:t>13</a:t>
            </a:fld>
            <a:endParaRPr lang="en-US"/>
          </a:p>
        </p:txBody>
      </p:sp>
    </p:spTree>
    <p:extLst>
      <p:ext uri="{BB962C8B-B14F-4D97-AF65-F5344CB8AC3E}">
        <p14:creationId xmlns:p14="http://schemas.microsoft.com/office/powerpoint/2010/main" val="1369169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A2F251-C4A4-42A4-A3AA-845AA5D5BE93}" type="slidenum">
              <a:rPr lang="en-US" smtClean="0"/>
              <a:t>14</a:t>
            </a:fld>
            <a:endParaRPr lang="en-US"/>
          </a:p>
        </p:txBody>
      </p:sp>
    </p:spTree>
    <p:extLst>
      <p:ext uri="{BB962C8B-B14F-4D97-AF65-F5344CB8AC3E}">
        <p14:creationId xmlns:p14="http://schemas.microsoft.com/office/powerpoint/2010/main" val="2529211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A2F251-C4A4-42A4-A3AA-845AA5D5BE93}" type="slidenum">
              <a:rPr lang="en-US" smtClean="0"/>
              <a:t>15</a:t>
            </a:fld>
            <a:endParaRPr lang="en-US"/>
          </a:p>
        </p:txBody>
      </p:sp>
    </p:spTree>
    <p:extLst>
      <p:ext uri="{BB962C8B-B14F-4D97-AF65-F5344CB8AC3E}">
        <p14:creationId xmlns:p14="http://schemas.microsoft.com/office/powerpoint/2010/main" val="2109223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A2F251-C4A4-42A4-A3AA-845AA5D5BE93}" type="slidenum">
              <a:rPr lang="en-US" smtClean="0"/>
              <a:t>16</a:t>
            </a:fld>
            <a:endParaRPr lang="en-US"/>
          </a:p>
        </p:txBody>
      </p:sp>
    </p:spTree>
    <p:extLst>
      <p:ext uri="{BB962C8B-B14F-4D97-AF65-F5344CB8AC3E}">
        <p14:creationId xmlns:p14="http://schemas.microsoft.com/office/powerpoint/2010/main" val="863229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A2F251-C4A4-42A4-A3AA-845AA5D5BE93}" type="slidenum">
              <a:rPr lang="en-US" smtClean="0"/>
              <a:t>17</a:t>
            </a:fld>
            <a:endParaRPr lang="en-US"/>
          </a:p>
        </p:txBody>
      </p:sp>
    </p:spTree>
    <p:extLst>
      <p:ext uri="{BB962C8B-B14F-4D97-AF65-F5344CB8AC3E}">
        <p14:creationId xmlns:p14="http://schemas.microsoft.com/office/powerpoint/2010/main" val="1124145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A2F251-C4A4-42A4-A3AA-845AA5D5BE93}" type="slidenum">
              <a:rPr lang="en-US" smtClean="0"/>
              <a:t>18</a:t>
            </a:fld>
            <a:endParaRPr lang="en-US"/>
          </a:p>
        </p:txBody>
      </p:sp>
    </p:spTree>
    <p:extLst>
      <p:ext uri="{BB962C8B-B14F-4D97-AF65-F5344CB8AC3E}">
        <p14:creationId xmlns:p14="http://schemas.microsoft.com/office/powerpoint/2010/main" val="2954741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A2F251-C4A4-42A4-A3AA-845AA5D5BE93}" type="slidenum">
              <a:rPr lang="en-US" smtClean="0"/>
              <a:t>19</a:t>
            </a:fld>
            <a:endParaRPr lang="en-US"/>
          </a:p>
        </p:txBody>
      </p:sp>
    </p:spTree>
    <p:extLst>
      <p:ext uri="{BB962C8B-B14F-4D97-AF65-F5344CB8AC3E}">
        <p14:creationId xmlns:p14="http://schemas.microsoft.com/office/powerpoint/2010/main" val="655416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59DF091-2601-4A2C-9E02-6287CE4D3CA5}" type="datetimeFigureOut">
              <a:rPr lang="en-US" smtClean="0"/>
              <a:pPr/>
              <a:t>4/18/2016</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4A8FCED-8D0A-4B4B-9716-D32CE21306D1}" type="slidenum">
              <a:rPr lang="en-US" smtClean="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40702736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DF091-2601-4A2C-9E02-6287CE4D3CA5}" type="datetimeFigureOut">
              <a:rPr lang="en-US" smtClean="0"/>
              <a:pPr/>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8FCED-8D0A-4B4B-9716-D32CE21306D1}" type="slidenum">
              <a:rPr lang="en-US" smtClean="0"/>
              <a:pPr/>
              <a:t>‹#›</a:t>
            </a:fld>
            <a:endParaRPr lang="en-US"/>
          </a:p>
        </p:txBody>
      </p:sp>
    </p:spTree>
    <p:extLst>
      <p:ext uri="{BB962C8B-B14F-4D97-AF65-F5344CB8AC3E}">
        <p14:creationId xmlns:p14="http://schemas.microsoft.com/office/powerpoint/2010/main" val="224964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DF091-2601-4A2C-9E02-6287CE4D3CA5}" type="datetimeFigureOut">
              <a:rPr lang="en-US" smtClean="0"/>
              <a:pPr/>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8FCED-8D0A-4B4B-9716-D32CE21306D1}" type="slidenum">
              <a:rPr lang="en-US" smtClean="0"/>
              <a:pPr/>
              <a:t>‹#›</a:t>
            </a:fld>
            <a:endParaRPr lang="en-US"/>
          </a:p>
        </p:txBody>
      </p:sp>
    </p:spTree>
    <p:extLst>
      <p:ext uri="{BB962C8B-B14F-4D97-AF65-F5344CB8AC3E}">
        <p14:creationId xmlns:p14="http://schemas.microsoft.com/office/powerpoint/2010/main" val="33246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DF091-2601-4A2C-9E02-6287CE4D3CA5}" type="datetimeFigureOut">
              <a:rPr lang="en-US" smtClean="0"/>
              <a:pPr/>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8FCED-8D0A-4B4B-9716-D32CE21306D1}" type="slidenum">
              <a:rPr lang="en-US" smtClean="0"/>
              <a:pPr/>
              <a:t>‹#›</a:t>
            </a:fld>
            <a:endParaRPr lang="en-US"/>
          </a:p>
        </p:txBody>
      </p:sp>
    </p:spTree>
    <p:extLst>
      <p:ext uri="{BB962C8B-B14F-4D97-AF65-F5344CB8AC3E}">
        <p14:creationId xmlns:p14="http://schemas.microsoft.com/office/powerpoint/2010/main" val="382973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59DF091-2601-4A2C-9E02-6287CE4D3CA5}" type="datetimeFigureOut">
              <a:rPr lang="en-US" smtClean="0"/>
              <a:pPr/>
              <a:t>4/18/2016</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4A8FCED-8D0A-4B4B-9716-D32CE21306D1}" type="slidenum">
              <a:rPr lang="en-US" smtClean="0"/>
              <a:pPr/>
              <a:t>‹#›</a:t>
            </a:fld>
            <a:endParaRPr lang="en-US"/>
          </a:p>
        </p:txBody>
      </p:sp>
      <p:sp>
        <p:nvSpPr>
          <p:cNvPr id="7" name="Freeform 6"/>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9616516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9DF091-2601-4A2C-9E02-6287CE4D3CA5}" type="datetimeFigureOut">
              <a:rPr lang="en-US" smtClean="0"/>
              <a:pPr/>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A8FCED-8D0A-4B4B-9716-D32CE21306D1}" type="slidenum">
              <a:rPr lang="en-US" smtClean="0"/>
              <a:pPr/>
              <a:t>‹#›</a:t>
            </a:fld>
            <a:endParaRPr lang="en-US"/>
          </a:p>
        </p:txBody>
      </p:sp>
    </p:spTree>
    <p:extLst>
      <p:ext uri="{BB962C8B-B14F-4D97-AF65-F5344CB8AC3E}">
        <p14:creationId xmlns:p14="http://schemas.microsoft.com/office/powerpoint/2010/main" val="620282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9DF091-2601-4A2C-9E02-6287CE4D3CA5}" type="datetimeFigureOut">
              <a:rPr lang="en-US" smtClean="0"/>
              <a:pPr/>
              <a:t>4/18/2016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A8FCED-8D0A-4B4B-9716-D32CE21306D1}" type="slidenum">
              <a:rPr lang="en-US" smtClean="0"/>
              <a:pPr/>
              <a:t>‹#›</a:t>
            </a:fld>
            <a:endParaRPr lang="en-US"/>
          </a:p>
        </p:txBody>
      </p:sp>
    </p:spTree>
    <p:extLst>
      <p:ext uri="{BB962C8B-B14F-4D97-AF65-F5344CB8AC3E}">
        <p14:creationId xmlns:p14="http://schemas.microsoft.com/office/powerpoint/2010/main" val="810153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DF091-2601-4A2C-9E02-6287CE4D3CA5}" type="datetimeFigureOut">
              <a:rPr lang="en-US" smtClean="0"/>
              <a:pPr/>
              <a:t>4/18/2016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A8FCED-8D0A-4B4B-9716-D32CE21306D1}" type="slidenum">
              <a:rPr lang="en-US" smtClean="0"/>
              <a:pPr/>
              <a:t>‹#›</a:t>
            </a:fld>
            <a:endParaRPr lang="en-US"/>
          </a:p>
        </p:txBody>
      </p:sp>
    </p:spTree>
    <p:extLst>
      <p:ext uri="{BB962C8B-B14F-4D97-AF65-F5344CB8AC3E}">
        <p14:creationId xmlns:p14="http://schemas.microsoft.com/office/powerpoint/2010/main" val="1486831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DF091-2601-4A2C-9E02-6287CE4D3CA5}" type="datetimeFigureOut">
              <a:rPr lang="en-US" smtClean="0"/>
              <a:pPr/>
              <a:t>4/18/2016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A8FCED-8D0A-4B4B-9716-D32CE21306D1}" type="slidenum">
              <a:rPr lang="en-US" smtClean="0"/>
              <a:pPr/>
              <a:t>‹#›</a:t>
            </a:fld>
            <a:endParaRPr lang="en-US"/>
          </a:p>
        </p:txBody>
      </p:sp>
    </p:spTree>
    <p:extLst>
      <p:ext uri="{BB962C8B-B14F-4D97-AF65-F5344CB8AC3E}">
        <p14:creationId xmlns:p14="http://schemas.microsoft.com/office/powerpoint/2010/main" val="371837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59DF091-2601-4A2C-9E02-6287CE4D3CA5}" type="datetimeFigureOut">
              <a:rPr lang="en-US" smtClean="0"/>
              <a:pPr/>
              <a:t>4/18/2016</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4A8FCED-8D0A-4B4B-9716-D32CE21306D1}" type="slidenum">
              <a:rPr lang="en-US" smtClean="0"/>
              <a:pPr/>
              <a:t>‹#›</a:t>
            </a:fld>
            <a:endParaRPr lang="en-US"/>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98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59DF091-2601-4A2C-9E02-6287CE4D3CA5}" type="datetimeFigureOut">
              <a:rPr lang="en-US" smtClean="0"/>
              <a:pPr/>
              <a:t>4/18/2016</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4A8FCED-8D0A-4B4B-9716-D32CE21306D1}" type="slidenum">
              <a:rPr lang="en-US" smtClean="0"/>
              <a:pPr/>
              <a:t>‹#›</a:t>
            </a:fld>
            <a:endParaRPr lang="en-US"/>
          </a:p>
        </p:txBody>
      </p:sp>
      <p:sp>
        <p:nvSpPr>
          <p:cNvPr id="9" name="Rectangle 8"/>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2189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59DF091-2601-4A2C-9E02-6287CE4D3CA5}" type="datetimeFigureOut">
              <a:rPr lang="en-US" smtClean="0"/>
              <a:pPr/>
              <a:t>4/18/2016</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4A8FCED-8D0A-4B4B-9716-D32CE21306D1}" type="slidenum">
              <a:rPr lang="en-US" smtClean="0"/>
              <a:pPr/>
              <a:t>‹#›</a:t>
            </a:fld>
            <a:endParaRPr lang="en-US"/>
          </a:p>
        </p:txBody>
      </p:sp>
      <p:sp>
        <p:nvSpPr>
          <p:cNvPr id="9" name="Rectangle 8"/>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44986830"/>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9906" y="1029731"/>
            <a:ext cx="6893412" cy="2586116"/>
          </a:xfrm>
        </p:spPr>
        <p:txBody>
          <a:bodyPr/>
          <a:lstStyle/>
          <a:p>
            <a:r>
              <a:rPr lang="en-US" dirty="0" smtClean="0"/>
              <a:t>AIR TO GROUND RECON SYSTEM</a:t>
            </a:r>
            <a:endParaRPr lang="en-US" dirty="0"/>
          </a:p>
        </p:txBody>
      </p:sp>
      <p:sp>
        <p:nvSpPr>
          <p:cNvPr id="3" name="Subtitle 2"/>
          <p:cNvSpPr>
            <a:spLocks noGrp="1"/>
          </p:cNvSpPr>
          <p:nvPr>
            <p:ph type="subTitle" idx="1"/>
          </p:nvPr>
        </p:nvSpPr>
        <p:spPr>
          <a:xfrm>
            <a:off x="2679906" y="3956279"/>
            <a:ext cx="6831673" cy="1538667"/>
          </a:xfrm>
        </p:spPr>
        <p:txBody>
          <a:bodyPr>
            <a:noAutofit/>
          </a:bodyPr>
          <a:lstStyle/>
          <a:p>
            <a:r>
              <a:rPr lang="en-US" sz="2800" dirty="0" smtClean="0"/>
              <a:t>Group 20</a:t>
            </a:r>
            <a:endParaRPr lang="en-US" sz="1800" dirty="0" smtClean="0"/>
          </a:p>
          <a:p>
            <a:pPr algn="l"/>
            <a:r>
              <a:rPr lang="en-US" sz="1800" dirty="0" smtClean="0"/>
              <a:t>Hamza Nawaz – EE </a:t>
            </a:r>
          </a:p>
          <a:p>
            <a:pPr algn="l"/>
            <a:r>
              <a:rPr lang="en-US" sz="1800" dirty="0" smtClean="0"/>
              <a:t>Jerrod Rout – EE </a:t>
            </a:r>
          </a:p>
          <a:p>
            <a:pPr algn="l"/>
            <a:r>
              <a:rPr lang="en-US" sz="1800" dirty="0" smtClean="0"/>
              <a:t>Nate Jackson – EE </a:t>
            </a:r>
          </a:p>
          <a:p>
            <a:pPr algn="l"/>
            <a:r>
              <a:rPr lang="en-US" sz="1800" dirty="0" smtClean="0"/>
              <a:t>William </a:t>
            </a:r>
            <a:r>
              <a:rPr lang="en-US" sz="1800" dirty="0" err="1" smtClean="0"/>
              <a:t>Isidort</a:t>
            </a:r>
            <a:r>
              <a:rPr lang="en-US" sz="1800" dirty="0" smtClean="0"/>
              <a:t> – EE </a:t>
            </a:r>
          </a:p>
        </p:txBody>
      </p:sp>
    </p:spTree>
    <p:extLst>
      <p:ext uri="{BB962C8B-B14F-4D97-AF65-F5344CB8AC3E}">
        <p14:creationId xmlns:p14="http://schemas.microsoft.com/office/powerpoint/2010/main" val="2785755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Receiver  </a:t>
            </a:r>
            <a:endParaRPr lang="en-US" dirty="0"/>
          </a:p>
        </p:txBody>
      </p:sp>
      <p:sp>
        <p:nvSpPr>
          <p:cNvPr id="3" name="Content Placeholder 2"/>
          <p:cNvSpPr>
            <a:spLocks noGrp="1"/>
          </p:cNvSpPr>
          <p:nvPr>
            <p:ph idx="1"/>
          </p:nvPr>
        </p:nvSpPr>
        <p:spPr/>
        <p:txBody>
          <a:bodyPr/>
          <a:lstStyle/>
          <a:p>
            <a:r>
              <a:rPr lang="en-US" dirty="0" smtClean="0"/>
              <a:t>RC832 Receiver  </a:t>
            </a:r>
            <a:endParaRPr lang="en-US" dirty="0"/>
          </a:p>
        </p:txBody>
      </p:sp>
      <p:graphicFrame>
        <p:nvGraphicFramePr>
          <p:cNvPr id="4" name="Table 3"/>
          <p:cNvGraphicFramePr>
            <a:graphicFrameLocks noGrp="1"/>
          </p:cNvGraphicFramePr>
          <p:nvPr/>
        </p:nvGraphicFramePr>
        <p:xfrm>
          <a:off x="3331991" y="3584052"/>
          <a:ext cx="5191394" cy="2595880"/>
        </p:xfrm>
        <a:graphic>
          <a:graphicData uri="http://schemas.openxmlformats.org/drawingml/2006/table">
            <a:tbl>
              <a:tblPr firstRow="1" bandRow="1">
                <a:tableStyleId>{8799B23B-EC83-4686-B30A-512413B5E67A}</a:tableStyleId>
              </a:tblPr>
              <a:tblGrid>
                <a:gridCol w="2595697">
                  <a:extLst>
                    <a:ext uri="{9D8B030D-6E8A-4147-A177-3AD203B41FA5}">
                      <a16:colId xmlns:a16="http://schemas.microsoft.com/office/drawing/2014/main" val="20000"/>
                    </a:ext>
                  </a:extLst>
                </a:gridCol>
                <a:gridCol w="2595697">
                  <a:extLst>
                    <a:ext uri="{9D8B030D-6E8A-4147-A177-3AD203B41FA5}">
                      <a16:colId xmlns:a16="http://schemas.microsoft.com/office/drawing/2014/main" val="20001"/>
                    </a:ext>
                  </a:extLst>
                </a:gridCol>
              </a:tblGrid>
              <a:tr h="370840">
                <a:tc>
                  <a:txBody>
                    <a:bodyPr/>
                    <a:lstStyle/>
                    <a:p>
                      <a:r>
                        <a:rPr lang="en-US" b="0" dirty="0" smtClean="0"/>
                        <a:t>Company</a:t>
                      </a:r>
                      <a:endParaRPr lang="en-US" b="0" dirty="0"/>
                    </a:p>
                  </a:txBody>
                  <a:tcPr/>
                </a:tc>
                <a:tc>
                  <a:txBody>
                    <a:bodyPr/>
                    <a:lstStyle/>
                    <a:p>
                      <a:r>
                        <a:rPr lang="en-US" b="0" dirty="0" err="1" smtClean="0"/>
                        <a:t>Eachine</a:t>
                      </a:r>
                      <a:endParaRPr lang="en-US" b="0" dirty="0"/>
                    </a:p>
                  </a:txBody>
                  <a:tcPr/>
                </a:tc>
                <a:extLst>
                  <a:ext uri="{0D108BD9-81ED-4DB2-BD59-A6C34878D82A}">
                    <a16:rowId xmlns:a16="http://schemas.microsoft.com/office/drawing/2014/main" val="10000"/>
                  </a:ext>
                </a:extLst>
              </a:tr>
              <a:tr h="370840">
                <a:tc>
                  <a:txBody>
                    <a:bodyPr/>
                    <a:lstStyle/>
                    <a:p>
                      <a:r>
                        <a:rPr lang="en-US" b="0" dirty="0" smtClean="0"/>
                        <a:t>Operating</a:t>
                      </a:r>
                      <a:r>
                        <a:rPr lang="en-US" b="0" baseline="0" dirty="0" smtClean="0"/>
                        <a:t> Voltage </a:t>
                      </a:r>
                      <a:endParaRPr lang="en-US" b="0" dirty="0"/>
                    </a:p>
                  </a:txBody>
                  <a:tcPr/>
                </a:tc>
                <a:tc>
                  <a:txBody>
                    <a:bodyPr/>
                    <a:lstStyle/>
                    <a:p>
                      <a:r>
                        <a:rPr lang="en-US" b="0" baseline="0" dirty="0" smtClean="0"/>
                        <a:t>12V</a:t>
                      </a:r>
                      <a:endParaRPr lang="en-US" b="0" dirty="0"/>
                    </a:p>
                  </a:txBody>
                  <a:tcPr/>
                </a:tc>
                <a:extLst>
                  <a:ext uri="{0D108BD9-81ED-4DB2-BD59-A6C34878D82A}">
                    <a16:rowId xmlns:a16="http://schemas.microsoft.com/office/drawing/2014/main" val="10001"/>
                  </a:ext>
                </a:extLst>
              </a:tr>
              <a:tr h="370840">
                <a:tc>
                  <a:txBody>
                    <a:bodyPr/>
                    <a:lstStyle/>
                    <a:p>
                      <a:r>
                        <a:rPr lang="en-US" b="0" dirty="0" smtClean="0"/>
                        <a:t>Channels</a:t>
                      </a:r>
                      <a:endParaRPr lang="en-US" b="0" dirty="0"/>
                    </a:p>
                  </a:txBody>
                  <a:tcPr/>
                </a:tc>
                <a:tc>
                  <a:txBody>
                    <a:bodyPr/>
                    <a:lstStyle/>
                    <a:p>
                      <a:r>
                        <a:rPr lang="en-US" b="0" dirty="0" smtClean="0"/>
                        <a:t>32</a:t>
                      </a:r>
                      <a:endParaRPr lang="en-US" b="0" dirty="0"/>
                    </a:p>
                  </a:txBody>
                  <a:tcPr/>
                </a:tc>
                <a:extLst>
                  <a:ext uri="{0D108BD9-81ED-4DB2-BD59-A6C34878D82A}">
                    <a16:rowId xmlns:a16="http://schemas.microsoft.com/office/drawing/2014/main" val="10002"/>
                  </a:ext>
                </a:extLst>
              </a:tr>
              <a:tr h="370840">
                <a:tc>
                  <a:txBody>
                    <a:bodyPr/>
                    <a:lstStyle/>
                    <a:p>
                      <a:r>
                        <a:rPr lang="en-US" b="0" dirty="0" smtClean="0"/>
                        <a:t>Price</a:t>
                      </a:r>
                      <a:endParaRPr lang="en-US" b="0" dirty="0"/>
                    </a:p>
                  </a:txBody>
                  <a:tcPr/>
                </a:tc>
                <a:tc>
                  <a:txBody>
                    <a:bodyPr/>
                    <a:lstStyle/>
                    <a:p>
                      <a:r>
                        <a:rPr lang="en-US" b="0" dirty="0" smtClean="0"/>
                        <a:t>$36.99</a:t>
                      </a:r>
                      <a:endParaRPr lang="en-US" b="0" dirty="0"/>
                    </a:p>
                  </a:txBody>
                  <a:tcPr/>
                </a:tc>
                <a:extLst>
                  <a:ext uri="{0D108BD9-81ED-4DB2-BD59-A6C34878D82A}">
                    <a16:rowId xmlns:a16="http://schemas.microsoft.com/office/drawing/2014/main" val="10003"/>
                  </a:ext>
                </a:extLst>
              </a:tr>
              <a:tr h="370840">
                <a:tc>
                  <a:txBody>
                    <a:bodyPr/>
                    <a:lstStyle/>
                    <a:p>
                      <a:r>
                        <a:rPr lang="en-US" dirty="0" smtClean="0"/>
                        <a:t>Weight</a:t>
                      </a:r>
                      <a:endParaRPr lang="en-US" dirty="0"/>
                    </a:p>
                  </a:txBody>
                  <a:tcPr/>
                </a:tc>
                <a:tc>
                  <a:txBody>
                    <a:bodyPr/>
                    <a:lstStyle/>
                    <a:p>
                      <a:r>
                        <a:rPr lang="en-US" dirty="0" smtClean="0"/>
                        <a:t>85g (with antenna)</a:t>
                      </a:r>
                      <a:endParaRPr lang="en-US" dirty="0"/>
                    </a:p>
                  </a:txBody>
                  <a:tcPr/>
                </a:tc>
                <a:extLst>
                  <a:ext uri="{0D108BD9-81ED-4DB2-BD59-A6C34878D82A}">
                    <a16:rowId xmlns:a16="http://schemas.microsoft.com/office/drawing/2014/main" val="10004"/>
                  </a:ext>
                </a:extLst>
              </a:tr>
              <a:tr h="370840">
                <a:tc>
                  <a:txBody>
                    <a:bodyPr/>
                    <a:lstStyle/>
                    <a:p>
                      <a:r>
                        <a:rPr lang="en-US" dirty="0" smtClean="0"/>
                        <a:t>Frequency</a:t>
                      </a:r>
                      <a:endParaRPr lang="en-US" dirty="0"/>
                    </a:p>
                  </a:txBody>
                  <a:tcPr/>
                </a:tc>
                <a:tc>
                  <a:txBody>
                    <a:bodyPr/>
                    <a:lstStyle/>
                    <a:p>
                      <a:r>
                        <a:rPr lang="en-US" dirty="0" smtClean="0"/>
                        <a:t>5.8GHz</a:t>
                      </a:r>
                      <a:endParaRPr lang="en-US" dirty="0"/>
                    </a:p>
                  </a:txBody>
                  <a:tcPr/>
                </a:tc>
                <a:extLst>
                  <a:ext uri="{0D108BD9-81ED-4DB2-BD59-A6C34878D82A}">
                    <a16:rowId xmlns:a16="http://schemas.microsoft.com/office/drawing/2014/main" val="10005"/>
                  </a:ext>
                </a:extLst>
              </a:tr>
              <a:tr h="370840">
                <a:tc>
                  <a:txBody>
                    <a:bodyPr/>
                    <a:lstStyle/>
                    <a:p>
                      <a:r>
                        <a:rPr lang="en-US" dirty="0" smtClean="0"/>
                        <a:t>Workin</a:t>
                      </a:r>
                      <a:r>
                        <a:rPr lang="en-US" baseline="0" dirty="0" smtClean="0"/>
                        <a:t>g Current</a:t>
                      </a:r>
                      <a:endParaRPr lang="en-US" dirty="0"/>
                    </a:p>
                  </a:txBody>
                  <a:tcPr/>
                </a:tc>
                <a:tc>
                  <a:txBody>
                    <a:bodyPr/>
                    <a:lstStyle/>
                    <a:p>
                      <a:r>
                        <a:rPr lang="en-US" dirty="0" smtClean="0"/>
                        <a:t>200mA</a:t>
                      </a:r>
                      <a:endParaRPr lang="en-US" dirty="0"/>
                    </a:p>
                  </a:txBody>
                  <a:tcPr/>
                </a:tc>
                <a:extLst>
                  <a:ext uri="{0D108BD9-81ED-4DB2-BD59-A6C34878D82A}">
                    <a16:rowId xmlns:a16="http://schemas.microsoft.com/office/drawing/2014/main" val="10006"/>
                  </a:ext>
                </a:extLst>
              </a:tr>
            </a:tbl>
          </a:graphicData>
        </a:graphic>
      </p:graphicFrame>
      <p:pic>
        <p:nvPicPr>
          <p:cNvPr id="1028" name="Picture 4" descr="C:\Users\Hamza\Desktop\41YStGZIqLL.jpg"/>
          <p:cNvPicPr>
            <a:picLocks noChangeAspect="1" noChangeArrowheads="1"/>
          </p:cNvPicPr>
          <p:nvPr/>
        </p:nvPicPr>
        <p:blipFill>
          <a:blip r:embed="rId2"/>
          <a:srcRect/>
          <a:stretch>
            <a:fillRect/>
          </a:stretch>
        </p:blipFill>
        <p:spPr bwMode="auto">
          <a:xfrm>
            <a:off x="6237288" y="0"/>
            <a:ext cx="4629150" cy="3228975"/>
          </a:xfrm>
          <a:prstGeom prst="rect">
            <a:avLst/>
          </a:prstGeom>
          <a:noFill/>
        </p:spPr>
      </p:pic>
    </p:spTree>
    <p:extLst>
      <p:ext uri="{BB962C8B-B14F-4D97-AF65-F5344CB8AC3E}">
        <p14:creationId xmlns:p14="http://schemas.microsoft.com/office/powerpoint/2010/main" val="3021485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2632" y="2760921"/>
            <a:ext cx="9601200" cy="1485900"/>
          </a:xfrm>
        </p:spPr>
        <p:txBody>
          <a:bodyPr/>
          <a:lstStyle/>
          <a:p>
            <a:r>
              <a:rPr lang="en-US" dirty="0" smtClean="0"/>
              <a:t>Software</a:t>
            </a:r>
            <a:endParaRPr lang="en-US" dirty="0"/>
          </a:p>
        </p:txBody>
      </p:sp>
    </p:spTree>
    <p:extLst>
      <p:ext uri="{BB962C8B-B14F-4D97-AF65-F5344CB8AC3E}">
        <p14:creationId xmlns:p14="http://schemas.microsoft.com/office/powerpoint/2010/main" val="3967610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and IDEs</a:t>
            </a:r>
            <a:endParaRPr lang="en-US" dirty="0"/>
          </a:p>
        </p:txBody>
      </p:sp>
      <p:sp>
        <p:nvSpPr>
          <p:cNvPr id="3" name="Content Placeholder 2"/>
          <p:cNvSpPr>
            <a:spLocks noGrp="1"/>
          </p:cNvSpPr>
          <p:nvPr>
            <p:ph idx="1"/>
          </p:nvPr>
        </p:nvSpPr>
        <p:spPr/>
        <p:txBody>
          <a:bodyPr/>
          <a:lstStyle/>
          <a:p>
            <a:r>
              <a:rPr lang="en-US" dirty="0" smtClean="0"/>
              <a:t>Visual Studio 2010 Ultimate IDE</a:t>
            </a:r>
          </a:p>
          <a:p>
            <a:r>
              <a:rPr lang="en-US" dirty="0" smtClean="0"/>
              <a:t>XNA Game Development Framework</a:t>
            </a:r>
          </a:p>
          <a:p>
            <a:r>
              <a:rPr lang="en-US" dirty="0" err="1" smtClean="0"/>
              <a:t>Emgu</a:t>
            </a:r>
            <a:r>
              <a:rPr lang="en-US" dirty="0" smtClean="0"/>
              <a:t> CV - </a:t>
            </a:r>
            <a:r>
              <a:rPr lang="en-US" dirty="0" err="1" smtClean="0"/>
              <a:t>.Net</a:t>
            </a:r>
            <a:r>
              <a:rPr lang="en-US" dirty="0" smtClean="0"/>
              <a:t> wrapper for OpenCV Image Processing Libraries</a:t>
            </a:r>
            <a:endParaRPr lang="en-US" dirty="0"/>
          </a:p>
          <a:p>
            <a:r>
              <a:rPr lang="en-US" dirty="0"/>
              <a:t>Windows 7 OS</a:t>
            </a:r>
          </a:p>
          <a:p>
            <a:endParaRPr lang="en-US" dirty="0" smtClean="0"/>
          </a:p>
          <a:p>
            <a:endParaRPr lang="en-US" dirty="0" smtClean="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6430" y="5001304"/>
            <a:ext cx="2496253" cy="95273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1410" y="4104358"/>
            <a:ext cx="1500885" cy="184968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2232" y="4491823"/>
            <a:ext cx="3749275" cy="1462217"/>
          </a:xfrm>
          <a:prstGeom prst="rect">
            <a:avLst/>
          </a:prstGeom>
        </p:spPr>
      </p:pic>
    </p:spTree>
    <p:extLst>
      <p:ext uri="{BB962C8B-B14F-4D97-AF65-F5344CB8AC3E}">
        <p14:creationId xmlns:p14="http://schemas.microsoft.com/office/powerpoint/2010/main" val="1076339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the Maze</a:t>
            </a:r>
            <a:endParaRPr lang="en-US" dirty="0"/>
          </a:p>
        </p:txBody>
      </p:sp>
      <p:sp>
        <p:nvSpPr>
          <p:cNvPr id="3" name="Content Placeholder 2"/>
          <p:cNvSpPr>
            <a:spLocks noGrp="1"/>
          </p:cNvSpPr>
          <p:nvPr>
            <p:ph idx="1"/>
          </p:nvPr>
        </p:nvSpPr>
        <p:spPr>
          <a:xfrm>
            <a:off x="1371600" y="1658816"/>
            <a:ext cx="9601200" cy="3581400"/>
          </a:xfrm>
        </p:spPr>
        <p:txBody>
          <a:bodyPr/>
          <a:lstStyle/>
          <a:p>
            <a:r>
              <a:rPr lang="en-US" dirty="0" smtClean="0"/>
              <a:t>Correct perspective and scaling issues that arise due to vantage point snapshot is taken from.</a:t>
            </a:r>
          </a:p>
          <a:p>
            <a:r>
              <a:rPr lang="en-US" dirty="0" smtClean="0"/>
              <a:t>Remove camera distortion (if any).</a:t>
            </a:r>
          </a:p>
          <a:p>
            <a:r>
              <a:rPr lang="en-US" dirty="0" smtClean="0"/>
              <a:t>Find bounds of maze and crop image.</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115" t="34769" r="32885" b="46769"/>
          <a:stretch/>
        </p:blipFill>
        <p:spPr bwMode="auto">
          <a:xfrm>
            <a:off x="7174524" y="2146228"/>
            <a:ext cx="3452435" cy="159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0607" y="3563111"/>
            <a:ext cx="2342428" cy="266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2908" y="3563111"/>
            <a:ext cx="2374753" cy="266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791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Thresholding</a:t>
            </a:r>
            <a:endParaRPr lang="en-US" dirty="0"/>
          </a:p>
        </p:txBody>
      </p:sp>
      <p:sp>
        <p:nvSpPr>
          <p:cNvPr id="3" name="Content Placeholder 2"/>
          <p:cNvSpPr>
            <a:spLocks noGrp="1"/>
          </p:cNvSpPr>
          <p:nvPr>
            <p:ph idx="1"/>
          </p:nvPr>
        </p:nvSpPr>
        <p:spPr>
          <a:xfrm>
            <a:off x="1371600" y="1547446"/>
            <a:ext cx="9601200" cy="3581400"/>
          </a:xfrm>
        </p:spPr>
        <p:txBody>
          <a:bodyPr/>
          <a:lstStyle/>
          <a:p>
            <a:r>
              <a:rPr lang="en-US" dirty="0" smtClean="0"/>
              <a:t>Once the bounds of the maze have been determined, we will need to separate the walls of the maze from the floor and create a binary image.</a:t>
            </a:r>
          </a:p>
          <a:p>
            <a:r>
              <a:rPr lang="en-US" dirty="0" smtClean="0"/>
              <a:t>Binary Thresholding can be combined with noise reduction techniques to produce a binary image.</a:t>
            </a:r>
          </a:p>
          <a:p>
            <a:endParaRPr lang="en-US" dirty="0"/>
          </a:p>
          <a:p>
            <a:endParaRPr lang="en-US" dirty="0" smtClean="0"/>
          </a:p>
          <a:p>
            <a:endParaRPr lang="en-US" dirty="0" smtClean="0"/>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6455" y="2916298"/>
            <a:ext cx="5111328" cy="79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6455" y="3803040"/>
            <a:ext cx="2881803" cy="211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0468" y="3814761"/>
            <a:ext cx="2886397" cy="2117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8934" y="3803040"/>
            <a:ext cx="2865075" cy="211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42899" y="5920042"/>
            <a:ext cx="2588914" cy="369332"/>
          </a:xfrm>
          <a:prstGeom prst="rect">
            <a:avLst/>
          </a:prstGeom>
          <a:noFill/>
        </p:spPr>
        <p:txBody>
          <a:bodyPr wrap="none" rtlCol="0">
            <a:spAutoFit/>
          </a:bodyPr>
          <a:lstStyle/>
          <a:p>
            <a:r>
              <a:rPr lang="en-US" dirty="0" smtClean="0"/>
              <a:t>Original Grayscale Image</a:t>
            </a:r>
            <a:endParaRPr lang="en-US" dirty="0"/>
          </a:p>
        </p:txBody>
      </p:sp>
      <p:sp>
        <p:nvSpPr>
          <p:cNvPr id="11" name="TextBox 10"/>
          <p:cNvSpPr txBox="1"/>
          <p:nvPr/>
        </p:nvSpPr>
        <p:spPr>
          <a:xfrm>
            <a:off x="5085515" y="5925959"/>
            <a:ext cx="2531912" cy="369332"/>
          </a:xfrm>
          <a:prstGeom prst="rect">
            <a:avLst/>
          </a:prstGeom>
          <a:noFill/>
        </p:spPr>
        <p:txBody>
          <a:bodyPr wrap="none" rtlCol="0">
            <a:spAutoFit/>
          </a:bodyPr>
          <a:lstStyle/>
          <a:p>
            <a:r>
              <a:rPr lang="en-US" dirty="0" smtClean="0"/>
              <a:t>Binary Image with Noise</a:t>
            </a:r>
            <a:endParaRPr lang="en-US" dirty="0"/>
          </a:p>
        </p:txBody>
      </p:sp>
      <p:sp>
        <p:nvSpPr>
          <p:cNvPr id="12" name="TextBox 11"/>
          <p:cNvSpPr txBox="1"/>
          <p:nvPr/>
        </p:nvSpPr>
        <p:spPr>
          <a:xfrm>
            <a:off x="7983098" y="5937682"/>
            <a:ext cx="2741135" cy="369332"/>
          </a:xfrm>
          <a:prstGeom prst="rect">
            <a:avLst/>
          </a:prstGeom>
          <a:noFill/>
        </p:spPr>
        <p:txBody>
          <a:bodyPr wrap="none" rtlCol="0">
            <a:spAutoFit/>
          </a:bodyPr>
          <a:lstStyle/>
          <a:p>
            <a:r>
              <a:rPr lang="en-US" dirty="0" smtClean="0"/>
              <a:t>Binary Image after Closing</a:t>
            </a:r>
            <a:endParaRPr lang="en-US" dirty="0"/>
          </a:p>
        </p:txBody>
      </p:sp>
    </p:spTree>
    <p:extLst>
      <p:ext uri="{BB962C8B-B14F-4D97-AF65-F5344CB8AC3E}">
        <p14:creationId xmlns:p14="http://schemas.microsoft.com/office/powerpoint/2010/main" val="2886766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Locating an Object in the Maze</a:t>
            </a:r>
            <a:endParaRPr lang="en-US" dirty="0"/>
          </a:p>
        </p:txBody>
      </p:sp>
      <p:sp>
        <p:nvSpPr>
          <p:cNvPr id="5" name="Content Placeholder 4"/>
          <p:cNvSpPr>
            <a:spLocks noGrp="1"/>
          </p:cNvSpPr>
          <p:nvPr>
            <p:ph idx="1"/>
          </p:nvPr>
        </p:nvSpPr>
        <p:spPr>
          <a:xfrm>
            <a:off x="1395046" y="1570892"/>
            <a:ext cx="9601200" cy="3581400"/>
          </a:xfrm>
        </p:spPr>
        <p:txBody>
          <a:bodyPr>
            <a:normAutofit/>
          </a:bodyPr>
          <a:lstStyle/>
          <a:p>
            <a:r>
              <a:rPr lang="en-US" dirty="0" smtClean="0"/>
              <a:t>In our application the goal is to locate an object inside a maze and have the ground vehicle navigate towards it. </a:t>
            </a:r>
          </a:p>
          <a:p>
            <a:r>
              <a:rPr lang="en-US" dirty="0" smtClean="0"/>
              <a:t>This object can be detected by using color thresholding to filter the image for a specific range of colors.</a:t>
            </a:r>
          </a:p>
          <a:p>
            <a:r>
              <a:rPr lang="en-US" dirty="0" smtClean="0"/>
              <a:t>The first step is to convert the original BGR image to HSV colorspace. HSV separates intensity from color information which reduces the effect of lighting conditions.</a:t>
            </a:r>
          </a:p>
          <a:p>
            <a:r>
              <a:rPr lang="en-US" dirty="0" smtClean="0"/>
              <a:t>Next, thresholds are chosen which filter out a specified range of hues.</a:t>
            </a:r>
          </a:p>
          <a:p>
            <a:endParaRPr lang="en-US" dirty="0"/>
          </a:p>
          <a:p>
            <a:endParaRPr lang="en-US" dirty="0" smtClean="0"/>
          </a:p>
          <a:p>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545" y="4384431"/>
            <a:ext cx="5789555" cy="2002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422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Image Conversion</a:t>
            </a:r>
            <a:endParaRPr lang="en-US" dirty="0"/>
          </a:p>
        </p:txBody>
      </p:sp>
      <p:sp>
        <p:nvSpPr>
          <p:cNvPr id="3" name="Content Placeholder 2"/>
          <p:cNvSpPr>
            <a:spLocks noGrp="1"/>
          </p:cNvSpPr>
          <p:nvPr>
            <p:ph idx="1"/>
          </p:nvPr>
        </p:nvSpPr>
        <p:spPr>
          <a:xfrm>
            <a:off x="1371600" y="1383323"/>
            <a:ext cx="6975231" cy="3581400"/>
          </a:xfrm>
        </p:spPr>
        <p:txBody>
          <a:bodyPr>
            <a:normAutofit/>
          </a:bodyPr>
          <a:lstStyle/>
          <a:p>
            <a:r>
              <a:rPr lang="en-US" dirty="0" smtClean="0"/>
              <a:t>Once the walls and floor of the maze have been separated, the binary image will need to be transformed into an abstract data structure that can be solved.</a:t>
            </a:r>
          </a:p>
          <a:p>
            <a:r>
              <a:rPr lang="en-US" dirty="0" smtClean="0"/>
              <a:t>We will iterate through every pixel in the binary image and create a list of only floor pixels. These pixels will be grouped into sections of the maze (nodes) and added to a new list.</a:t>
            </a:r>
          </a:p>
          <a:p>
            <a:r>
              <a:rPr lang="en-US" dirty="0" smtClean="0"/>
              <a:t>These nodes will then be linked together to form a tree structure by using an adjacency matrix.</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8831" y="4238911"/>
            <a:ext cx="5721594" cy="1938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8893" y="1258579"/>
            <a:ext cx="2543175" cy="4918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980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Linking the Nodes</a:t>
            </a:r>
            <a:endParaRPr lang="en-US" dirty="0"/>
          </a:p>
        </p:txBody>
      </p:sp>
      <p:sp>
        <p:nvSpPr>
          <p:cNvPr id="4" name="Content Placeholder 3"/>
          <p:cNvSpPr>
            <a:spLocks noGrp="1"/>
          </p:cNvSpPr>
          <p:nvPr>
            <p:ph sz="half" idx="1"/>
          </p:nvPr>
        </p:nvSpPr>
        <p:spPr>
          <a:xfrm>
            <a:off x="1348154" y="1934306"/>
            <a:ext cx="4447786" cy="3581401"/>
          </a:xfrm>
        </p:spPr>
        <p:txBody>
          <a:bodyPr/>
          <a:lstStyle/>
          <a:p>
            <a:r>
              <a:rPr lang="en-US" dirty="0" smtClean="0"/>
              <a:t>Nodes can be linked to one another through “edges”.</a:t>
            </a:r>
          </a:p>
          <a:p>
            <a:r>
              <a:rPr lang="en-US" dirty="0" smtClean="0"/>
              <a:t>Edges can be represented by using an adjacency matrix (2D array of </a:t>
            </a:r>
            <a:r>
              <a:rPr lang="en-US" dirty="0" err="1" smtClean="0"/>
              <a:t>boolean</a:t>
            </a:r>
            <a:r>
              <a:rPr lang="en-US" dirty="0" smtClean="0"/>
              <a:t> flags) or an array of linked-list nodes.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1475" y="738554"/>
            <a:ext cx="4687494" cy="2565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434" y="4056624"/>
            <a:ext cx="3117056" cy="2144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9182" y="3516379"/>
            <a:ext cx="3925033" cy="274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21998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Image Conversion</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716967" y="2373922"/>
            <a:ext cx="6350367" cy="3678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D:\mazeSolvingText\mazeSolvingText\mazeSolvingTextContent\mazeBigCro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8665" y="2373922"/>
            <a:ext cx="3693747" cy="36937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470905" y="2373922"/>
            <a:ext cx="2391507" cy="8382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4862412" y="2867892"/>
            <a:ext cx="854555" cy="0"/>
          </a:xfrm>
          <a:prstGeom prst="straightConnector1">
            <a:avLst/>
          </a:prstGeom>
          <a:ln>
            <a:solidFill>
              <a:srgbClr val="FF0000"/>
            </a:solidFill>
            <a:tailEnd type="triangle"/>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5716967" y="2373922"/>
            <a:ext cx="6336488" cy="36937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360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Image Conversion</a:t>
            </a:r>
            <a:endParaRPr lang="en-US" dirty="0"/>
          </a:p>
        </p:txBody>
      </p:sp>
      <p:pic>
        <p:nvPicPr>
          <p:cNvPr id="4" name="Content Placeholder 3"/>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6916" t="25624" r="54130" b="41422"/>
          <a:stretch/>
        </p:blipFill>
        <p:spPr bwMode="auto">
          <a:xfrm>
            <a:off x="4684816" y="2369528"/>
            <a:ext cx="3138142"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4727" y="2369527"/>
            <a:ext cx="3169813"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D:\mazeSolvingText\mazeSolvingText\mazeSolvingTextContent\mazeBigCro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2795" y="2369527"/>
            <a:ext cx="3409950"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553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br>
              <a:rPr lang="en-US" dirty="0" smtClean="0"/>
            </a:br>
            <a:endParaRPr lang="en-US" dirty="0"/>
          </a:p>
        </p:txBody>
      </p:sp>
      <p:sp>
        <p:nvSpPr>
          <p:cNvPr id="3" name="Content Placeholder 2"/>
          <p:cNvSpPr>
            <a:spLocks noGrp="1"/>
          </p:cNvSpPr>
          <p:nvPr>
            <p:ph idx="1"/>
          </p:nvPr>
        </p:nvSpPr>
        <p:spPr/>
        <p:txBody>
          <a:bodyPr/>
          <a:lstStyle/>
          <a:p>
            <a:r>
              <a:rPr lang="en-US" dirty="0" smtClean="0"/>
              <a:t>Technological boom in Autonomous Vehicles and UAVs</a:t>
            </a:r>
          </a:p>
          <a:p>
            <a:r>
              <a:rPr lang="en-US" dirty="0" smtClean="0"/>
              <a:t>Search &amp; Rescue/Search &amp; Destroy Missions</a:t>
            </a:r>
          </a:p>
          <a:p>
            <a:r>
              <a:rPr lang="en-US" dirty="0" smtClean="0"/>
              <a:t>Good </a:t>
            </a:r>
            <a:r>
              <a:rPr lang="en-US" dirty="0"/>
              <a:t>P</a:t>
            </a:r>
            <a:r>
              <a:rPr lang="en-US" dirty="0" smtClean="0"/>
              <a:t>roject for Developing our Programming Capabilities</a:t>
            </a:r>
          </a:p>
          <a:p>
            <a:r>
              <a:rPr lang="en-US" dirty="0" smtClean="0"/>
              <a:t>Extension of Robotics Project</a:t>
            </a:r>
          </a:p>
          <a:p>
            <a:r>
              <a:rPr lang="en-US" dirty="0"/>
              <a:t>MM-7A by Shinichi </a:t>
            </a:r>
            <a:r>
              <a:rPr lang="en-US" dirty="0" smtClean="0"/>
              <a:t>Yamashita</a:t>
            </a:r>
          </a:p>
          <a:p>
            <a:r>
              <a:rPr lang="en-US" dirty="0" err="1" smtClean="0"/>
              <a:t>Micromouse</a:t>
            </a:r>
            <a:r>
              <a:rPr lang="en-US" dirty="0" smtClean="0"/>
              <a:t> Competition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5300" y="3724275"/>
            <a:ext cx="2857500" cy="2143125"/>
          </a:xfrm>
          <a:prstGeom prst="rect">
            <a:avLst/>
          </a:prstGeom>
        </p:spPr>
      </p:pic>
    </p:spTree>
    <p:extLst>
      <p:ext uri="{BB962C8B-B14F-4D97-AF65-F5344CB8AC3E}">
        <p14:creationId xmlns:p14="http://schemas.microsoft.com/office/powerpoint/2010/main" val="94150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the Maze</a:t>
            </a:r>
            <a:endParaRPr lang="en-US" dirty="0"/>
          </a:p>
        </p:txBody>
      </p:sp>
      <p:sp>
        <p:nvSpPr>
          <p:cNvPr id="3" name="Content Placeholder 2"/>
          <p:cNvSpPr>
            <a:spLocks noGrp="1"/>
          </p:cNvSpPr>
          <p:nvPr>
            <p:ph idx="1"/>
          </p:nvPr>
        </p:nvSpPr>
        <p:spPr/>
        <p:txBody>
          <a:bodyPr/>
          <a:lstStyle/>
          <a:p>
            <a:r>
              <a:rPr lang="en-US" dirty="0" smtClean="0"/>
              <a:t>We are going to implement the BFS algorithm because it explores a node’s neighbors before moving to the next level on a branch. This algorithm explores the maze in parallel, while DFS explores the maze sequentially or path-by-path.</a:t>
            </a:r>
          </a:p>
          <a:p>
            <a:r>
              <a:rPr lang="en-US" dirty="0" smtClean="0"/>
              <a:t>BFS will enable the shortest path to be found and allows a braid-type maze to be solved.</a:t>
            </a:r>
          </a:p>
          <a:p>
            <a:r>
              <a:rPr lang="en-US" dirty="0" smtClean="0"/>
              <a:t>An alternative would be to use A* which offers the same performance as BFS but requires fewer nodes to be explored.</a:t>
            </a:r>
          </a:p>
          <a:p>
            <a:r>
              <a:rPr lang="en-US" dirty="0" smtClean="0"/>
              <a:t>Generate vehicle commands to sent to ground vehicle.</a:t>
            </a:r>
            <a:endParaRPr lang="en-US" dirty="0"/>
          </a:p>
        </p:txBody>
      </p:sp>
    </p:spTree>
    <p:extLst>
      <p:ext uri="{BB962C8B-B14F-4D97-AF65-F5344CB8AC3E}">
        <p14:creationId xmlns:p14="http://schemas.microsoft.com/office/powerpoint/2010/main" val="493265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63656" y="2638575"/>
            <a:ext cx="4443984" cy="823912"/>
          </a:xfrm>
        </p:spPr>
        <p:txBody>
          <a:bodyPr/>
          <a:lstStyle/>
          <a:p>
            <a:r>
              <a:rPr lang="en-US" dirty="0" smtClean="0"/>
              <a:t>Wireless Communication</a:t>
            </a:r>
            <a:endParaRPr lang="en-US" dirty="0"/>
          </a:p>
        </p:txBody>
      </p:sp>
    </p:spTree>
    <p:extLst>
      <p:ext uri="{BB962C8B-B14F-4D97-AF65-F5344CB8AC3E}">
        <p14:creationId xmlns:p14="http://schemas.microsoft.com/office/powerpoint/2010/main" val="1708170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Technologies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805792351"/>
              </p:ext>
            </p:extLst>
          </p:nvPr>
        </p:nvGraphicFramePr>
        <p:xfrm>
          <a:off x="2003614" y="2214389"/>
          <a:ext cx="8616645" cy="2721167"/>
        </p:xfrm>
        <a:graphic>
          <a:graphicData uri="http://schemas.openxmlformats.org/drawingml/2006/table">
            <a:tbl>
              <a:tblPr firstRow="1" bandRow="1">
                <a:tableStyleId>{5C22544A-7EE6-4342-B048-85BDC9FD1C3A}</a:tableStyleId>
              </a:tblPr>
              <a:tblGrid>
                <a:gridCol w="2872215">
                  <a:extLst>
                    <a:ext uri="{9D8B030D-6E8A-4147-A177-3AD203B41FA5}">
                      <a16:colId xmlns:a16="http://schemas.microsoft.com/office/drawing/2014/main" val="20000"/>
                    </a:ext>
                  </a:extLst>
                </a:gridCol>
                <a:gridCol w="2981864">
                  <a:extLst>
                    <a:ext uri="{9D8B030D-6E8A-4147-A177-3AD203B41FA5}">
                      <a16:colId xmlns:a16="http://schemas.microsoft.com/office/drawing/2014/main" val="20001"/>
                    </a:ext>
                  </a:extLst>
                </a:gridCol>
                <a:gridCol w="2762566">
                  <a:extLst>
                    <a:ext uri="{9D8B030D-6E8A-4147-A177-3AD203B41FA5}">
                      <a16:colId xmlns:a16="http://schemas.microsoft.com/office/drawing/2014/main" val="20002"/>
                    </a:ext>
                  </a:extLst>
                </a:gridCol>
              </a:tblGrid>
              <a:tr h="547719">
                <a:tc>
                  <a:txBody>
                    <a:bodyPr/>
                    <a:lstStyle/>
                    <a:p>
                      <a:r>
                        <a:rPr lang="en-US" dirty="0" smtClean="0"/>
                        <a:t>Bluetooth</a:t>
                      </a:r>
                      <a:endParaRPr lang="en-US" dirty="0"/>
                    </a:p>
                  </a:txBody>
                  <a:tcPr/>
                </a:tc>
                <a:tc>
                  <a:txBody>
                    <a:bodyPr/>
                    <a:lstStyle/>
                    <a:p>
                      <a:r>
                        <a:rPr lang="en-US" dirty="0" smtClean="0"/>
                        <a:t>Wi-Fi</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err="1" smtClean="0"/>
                        <a:t>Zigbee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543362">
                <a:tc>
                  <a:txBody>
                    <a:bodyPr/>
                    <a:lstStyle/>
                    <a:p>
                      <a:r>
                        <a:rPr lang="en-US" dirty="0" smtClean="0"/>
                        <a:t>Easy to set up</a:t>
                      </a:r>
                      <a:endParaRPr lang="en-US" dirty="0"/>
                    </a:p>
                  </a:txBody>
                  <a:tcPr/>
                </a:tc>
                <a:tc>
                  <a:txBody>
                    <a:bodyPr/>
                    <a:lstStyle/>
                    <a:p>
                      <a:r>
                        <a:rPr lang="en-US" dirty="0" smtClean="0"/>
                        <a:t>Easy to set</a:t>
                      </a:r>
                      <a:r>
                        <a:rPr lang="en-US" baseline="0" dirty="0" smtClean="0"/>
                        <a:t> up</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Easiest to set up</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543362">
                <a:tc>
                  <a:txBody>
                    <a:bodyPr/>
                    <a:lstStyle/>
                    <a:p>
                      <a:r>
                        <a:rPr lang="en-US" dirty="0" smtClean="0"/>
                        <a:t>Low power consumption</a:t>
                      </a:r>
                      <a:endParaRPr lang="en-US" dirty="0"/>
                    </a:p>
                  </a:txBody>
                  <a:tcPr/>
                </a:tc>
                <a:tc>
                  <a:txBody>
                    <a:bodyPr/>
                    <a:lstStyle/>
                    <a:p>
                      <a:r>
                        <a:rPr lang="en-US" dirty="0" smtClean="0"/>
                        <a:t>Higher power consumption</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Low power consumption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543362">
                <a:tc>
                  <a:txBody>
                    <a:bodyPr/>
                    <a:lstStyle/>
                    <a:p>
                      <a:r>
                        <a:rPr lang="en-US" dirty="0" smtClean="0"/>
                        <a:t>Low</a:t>
                      </a:r>
                      <a:r>
                        <a:rPr lang="en-US" baseline="0" dirty="0" smtClean="0"/>
                        <a:t> Range</a:t>
                      </a:r>
                      <a:endParaRPr lang="en-US" dirty="0"/>
                    </a:p>
                  </a:txBody>
                  <a:tcPr/>
                </a:tc>
                <a:tc>
                  <a:txBody>
                    <a:bodyPr/>
                    <a:lstStyle/>
                    <a:p>
                      <a:r>
                        <a:rPr lang="en-US" dirty="0" smtClean="0"/>
                        <a:t>Long Range</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Long range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543362">
                <a:tc>
                  <a:txBody>
                    <a:bodyPr/>
                    <a:lstStyle/>
                    <a:p>
                      <a:r>
                        <a:rPr lang="en-US" dirty="0" smtClean="0"/>
                        <a:t>Sufficient Bandwidth</a:t>
                      </a:r>
                      <a:endParaRPr lang="en-US" dirty="0"/>
                    </a:p>
                  </a:txBody>
                  <a:tcPr/>
                </a:tc>
                <a:tc>
                  <a:txBody>
                    <a:bodyPr/>
                    <a:lstStyle/>
                    <a:p>
                      <a:r>
                        <a:rPr lang="en-US" dirty="0" smtClean="0"/>
                        <a:t>Sufficient</a:t>
                      </a:r>
                      <a:r>
                        <a:rPr lang="en-US" baseline="0" dirty="0" smtClean="0"/>
                        <a:t> Bandwidth</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Sufficient Bandwidth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35800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Communication</a:t>
            </a:r>
            <a:endParaRPr lang="en-US" dirty="0"/>
          </a:p>
        </p:txBody>
      </p:sp>
      <p:sp>
        <p:nvSpPr>
          <p:cNvPr id="3" name="Content Placeholder 2"/>
          <p:cNvSpPr>
            <a:spLocks noGrp="1"/>
          </p:cNvSpPr>
          <p:nvPr>
            <p:ph idx="1"/>
          </p:nvPr>
        </p:nvSpPr>
        <p:spPr>
          <a:xfrm>
            <a:off x="1371599" y="2285999"/>
            <a:ext cx="10273229" cy="4259179"/>
          </a:xfrm>
        </p:spPr>
        <p:txBody>
          <a:bodyPr/>
          <a:lstStyle/>
          <a:p>
            <a:r>
              <a:rPr lang="en-US" dirty="0" err="1" smtClean="0"/>
              <a:t>XBee</a:t>
            </a:r>
            <a:r>
              <a:rPr lang="en-US" dirty="0" smtClean="0"/>
              <a:t> (802.15.4) 1mW w/ Trace Antenna will be used for wireless RF communication between the computer and ground vehicle. </a:t>
            </a:r>
          </a:p>
          <a:p>
            <a:endParaRPr lang="en-US" dirty="0" smtClean="0"/>
          </a:p>
          <a:p>
            <a:endParaRPr lang="en-US" dirty="0" smtClean="0"/>
          </a:p>
          <a:p>
            <a:endParaRPr lang="en-US" dirty="0"/>
          </a:p>
        </p:txBody>
      </p:sp>
      <p:pic>
        <p:nvPicPr>
          <p:cNvPr id="3074" name="Picture 2" descr="C:\Users\Hamza\Desktop\IMG_1752.JPG"/>
          <p:cNvPicPr>
            <a:picLocks noChangeAspect="1" noChangeArrowheads="1"/>
          </p:cNvPicPr>
          <p:nvPr/>
        </p:nvPicPr>
        <p:blipFill>
          <a:blip r:embed="rId2"/>
          <a:srcRect/>
          <a:stretch>
            <a:fillRect/>
          </a:stretch>
        </p:blipFill>
        <p:spPr bwMode="auto">
          <a:xfrm>
            <a:off x="7707903" y="3684563"/>
            <a:ext cx="3679265" cy="2121326"/>
          </a:xfrm>
          <a:prstGeom prst="rect">
            <a:avLst/>
          </a:prstGeom>
          <a:noFill/>
        </p:spPr>
      </p:pic>
      <p:graphicFrame>
        <p:nvGraphicFramePr>
          <p:cNvPr id="5" name="Table 4"/>
          <p:cNvGraphicFramePr>
            <a:graphicFrameLocks noGrp="1"/>
          </p:cNvGraphicFramePr>
          <p:nvPr/>
        </p:nvGraphicFramePr>
        <p:xfrm>
          <a:off x="1773715" y="3429815"/>
          <a:ext cx="5191394" cy="3134360"/>
        </p:xfrm>
        <a:graphic>
          <a:graphicData uri="http://schemas.openxmlformats.org/drawingml/2006/table">
            <a:tbl>
              <a:tblPr firstRow="1" bandRow="1">
                <a:tableStyleId>{8799B23B-EC83-4686-B30A-512413B5E67A}</a:tableStyleId>
              </a:tblPr>
              <a:tblGrid>
                <a:gridCol w="2595697">
                  <a:extLst>
                    <a:ext uri="{9D8B030D-6E8A-4147-A177-3AD203B41FA5}">
                      <a16:colId xmlns:a16="http://schemas.microsoft.com/office/drawing/2014/main" val="20000"/>
                    </a:ext>
                  </a:extLst>
                </a:gridCol>
                <a:gridCol w="2595697">
                  <a:extLst>
                    <a:ext uri="{9D8B030D-6E8A-4147-A177-3AD203B41FA5}">
                      <a16:colId xmlns:a16="http://schemas.microsoft.com/office/drawing/2014/main" val="20001"/>
                    </a:ext>
                  </a:extLst>
                </a:gridCol>
              </a:tblGrid>
              <a:tr h="370840">
                <a:tc>
                  <a:txBody>
                    <a:bodyPr/>
                    <a:lstStyle/>
                    <a:p>
                      <a:r>
                        <a:rPr lang="en-US" b="0" dirty="0" smtClean="0"/>
                        <a:t>Operating</a:t>
                      </a:r>
                      <a:r>
                        <a:rPr lang="en-US" b="0" baseline="0" dirty="0" smtClean="0"/>
                        <a:t> Voltage / Transmit Current</a:t>
                      </a:r>
                      <a:endParaRPr lang="en-US" b="0" dirty="0"/>
                    </a:p>
                  </a:txBody>
                  <a:tcPr/>
                </a:tc>
                <a:tc>
                  <a:txBody>
                    <a:bodyPr/>
                    <a:lstStyle/>
                    <a:p>
                      <a:r>
                        <a:rPr lang="en-US" b="0" dirty="0" smtClean="0"/>
                        <a:t>3.3V /</a:t>
                      </a:r>
                      <a:r>
                        <a:rPr lang="en-US" b="0" baseline="0" dirty="0" smtClean="0"/>
                        <a:t> 50mA</a:t>
                      </a:r>
                      <a:endParaRPr lang="en-US" b="0" dirty="0"/>
                    </a:p>
                  </a:txBody>
                  <a:tcPr/>
                </a:tc>
                <a:extLst>
                  <a:ext uri="{0D108BD9-81ED-4DB2-BD59-A6C34878D82A}">
                    <a16:rowId xmlns:a16="http://schemas.microsoft.com/office/drawing/2014/main" val="10000"/>
                  </a:ext>
                </a:extLst>
              </a:tr>
              <a:tr h="370840">
                <a:tc>
                  <a:txBody>
                    <a:bodyPr/>
                    <a:lstStyle/>
                    <a:p>
                      <a:r>
                        <a:rPr lang="en-US" b="0" dirty="0" smtClean="0"/>
                        <a:t>Price</a:t>
                      </a:r>
                      <a:endParaRPr lang="en-US" b="0" dirty="0"/>
                    </a:p>
                  </a:txBody>
                  <a:tcPr/>
                </a:tc>
                <a:tc>
                  <a:txBody>
                    <a:bodyPr/>
                    <a:lstStyle/>
                    <a:p>
                      <a:r>
                        <a:rPr lang="en-US" b="0" dirty="0" smtClean="0"/>
                        <a:t>$24.95</a:t>
                      </a:r>
                      <a:r>
                        <a:rPr lang="en-US" b="0" baseline="0" dirty="0" smtClean="0"/>
                        <a:t> </a:t>
                      </a:r>
                      <a:endParaRPr lang="en-US" b="0" dirty="0"/>
                    </a:p>
                  </a:txBody>
                  <a:tcPr/>
                </a:tc>
                <a:extLst>
                  <a:ext uri="{0D108BD9-81ED-4DB2-BD59-A6C34878D82A}">
                    <a16:rowId xmlns:a16="http://schemas.microsoft.com/office/drawing/2014/main" val="10001"/>
                  </a:ext>
                </a:extLst>
              </a:tr>
              <a:tr h="370840">
                <a:tc>
                  <a:txBody>
                    <a:bodyPr/>
                    <a:lstStyle/>
                    <a:p>
                      <a:r>
                        <a:rPr lang="en-US" dirty="0" smtClean="0"/>
                        <a:t>Data Transfer Rate</a:t>
                      </a:r>
                      <a:endParaRPr lang="en-US" dirty="0"/>
                    </a:p>
                  </a:txBody>
                  <a:tcPr/>
                </a:tc>
                <a:tc>
                  <a:txBody>
                    <a:bodyPr/>
                    <a:lstStyle/>
                    <a:p>
                      <a:r>
                        <a:rPr lang="en-US" dirty="0" smtClean="0"/>
                        <a:t>250kbps</a:t>
                      </a:r>
                      <a:endParaRPr lang="en-US" dirty="0"/>
                    </a:p>
                  </a:txBody>
                  <a:tcPr/>
                </a:tc>
                <a:extLst>
                  <a:ext uri="{0D108BD9-81ED-4DB2-BD59-A6C34878D82A}">
                    <a16:rowId xmlns:a16="http://schemas.microsoft.com/office/drawing/2014/main" val="10002"/>
                  </a:ext>
                </a:extLst>
              </a:tr>
              <a:tr h="370840">
                <a:tc>
                  <a:txBody>
                    <a:bodyPr/>
                    <a:lstStyle/>
                    <a:p>
                      <a:r>
                        <a:rPr lang="en-US" dirty="0" smtClean="0"/>
                        <a:t>Range</a:t>
                      </a:r>
                      <a:endParaRPr lang="en-US" dirty="0"/>
                    </a:p>
                  </a:txBody>
                  <a:tcPr/>
                </a:tc>
                <a:tc>
                  <a:txBody>
                    <a:bodyPr/>
                    <a:lstStyle/>
                    <a:p>
                      <a:r>
                        <a:rPr lang="en-US" dirty="0" smtClean="0"/>
                        <a:t>300ft (Outdoors)</a:t>
                      </a:r>
                      <a:endParaRPr lang="en-US" dirty="0"/>
                    </a:p>
                  </a:txBody>
                  <a:tcPr/>
                </a:tc>
                <a:extLst>
                  <a:ext uri="{0D108BD9-81ED-4DB2-BD59-A6C34878D82A}">
                    <a16:rowId xmlns:a16="http://schemas.microsoft.com/office/drawing/2014/main" val="10003"/>
                  </a:ext>
                </a:extLst>
              </a:tr>
              <a:tr h="370840">
                <a:tc>
                  <a:txBody>
                    <a:bodyPr/>
                    <a:lstStyle/>
                    <a:p>
                      <a:r>
                        <a:rPr lang="en-US" dirty="0" smtClean="0"/>
                        <a:t>Transmit Power</a:t>
                      </a:r>
                      <a:r>
                        <a:rPr lang="en-US" baseline="0" dirty="0" smtClean="0"/>
                        <a:t> output</a:t>
                      </a:r>
                      <a:endParaRPr lang="en-US" dirty="0"/>
                    </a:p>
                  </a:txBody>
                  <a:tcPr/>
                </a:tc>
                <a:tc>
                  <a:txBody>
                    <a:bodyPr/>
                    <a:lstStyle/>
                    <a:p>
                      <a:r>
                        <a:rPr lang="en-US" dirty="0" smtClean="0"/>
                        <a:t>1mW</a:t>
                      </a:r>
                      <a:endParaRPr lang="en-US" dirty="0"/>
                    </a:p>
                  </a:txBody>
                  <a:tcPr/>
                </a:tc>
                <a:extLst>
                  <a:ext uri="{0D108BD9-81ED-4DB2-BD59-A6C34878D82A}">
                    <a16:rowId xmlns:a16="http://schemas.microsoft.com/office/drawing/2014/main" val="10004"/>
                  </a:ext>
                </a:extLst>
              </a:tr>
              <a:tr h="370840">
                <a:tc>
                  <a:txBody>
                    <a:bodyPr/>
                    <a:lstStyle/>
                    <a:p>
                      <a:r>
                        <a:rPr lang="en-US" dirty="0" smtClean="0"/>
                        <a:t>I/O</a:t>
                      </a:r>
                      <a:endParaRPr lang="en-US" dirty="0"/>
                    </a:p>
                  </a:txBody>
                  <a:tcPr/>
                </a:tc>
                <a:tc>
                  <a:txBody>
                    <a:bodyPr/>
                    <a:lstStyle/>
                    <a:p>
                      <a:r>
                        <a:rPr lang="en-US" dirty="0" smtClean="0"/>
                        <a:t>6 Digital I/O,</a:t>
                      </a:r>
                      <a:r>
                        <a:rPr lang="en-US" baseline="0" dirty="0" smtClean="0"/>
                        <a:t> 6 ADC Input Pins</a:t>
                      </a:r>
                      <a:endParaRPr lang="en-US" dirty="0"/>
                    </a:p>
                  </a:txBody>
                  <a:tcPr/>
                </a:tc>
                <a:extLst>
                  <a:ext uri="{0D108BD9-81ED-4DB2-BD59-A6C34878D82A}">
                    <a16:rowId xmlns:a16="http://schemas.microsoft.com/office/drawing/2014/main" val="10005"/>
                  </a:ext>
                </a:extLst>
              </a:tr>
              <a:tr h="370840">
                <a:tc>
                  <a:txBody>
                    <a:bodyPr/>
                    <a:lstStyle/>
                    <a:p>
                      <a:r>
                        <a:rPr lang="en-US" dirty="0" smtClean="0"/>
                        <a:t>Frequency</a:t>
                      </a:r>
                      <a:endParaRPr lang="en-US" dirty="0"/>
                    </a:p>
                  </a:txBody>
                  <a:tcPr/>
                </a:tc>
                <a:tc>
                  <a:txBody>
                    <a:bodyPr/>
                    <a:lstStyle/>
                    <a:p>
                      <a:r>
                        <a:rPr lang="en-US" dirty="0" smtClean="0"/>
                        <a:t>2.4 GHz</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606156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31237"/>
            <a:ext cx="9601200" cy="1485900"/>
          </a:xfrm>
        </p:spPr>
        <p:txBody>
          <a:bodyPr/>
          <a:lstStyle/>
          <a:p>
            <a:r>
              <a:rPr lang="en-US" dirty="0" smtClean="0"/>
              <a:t>Ground </a:t>
            </a:r>
            <a:r>
              <a:rPr lang="en-US" dirty="0" smtClean="0"/>
              <a:t>Vehicle Design</a:t>
            </a:r>
            <a:endParaRPr lang="en-US" dirty="0"/>
          </a:p>
        </p:txBody>
      </p:sp>
      <p:pic>
        <p:nvPicPr>
          <p:cNvPr id="4" name="Content Placeholder 3"/>
          <p:cNvPicPr>
            <a:picLocks noGrp="1"/>
          </p:cNvPicPr>
          <p:nvPr>
            <p:ph idx="1"/>
          </p:nvPr>
        </p:nvPicPr>
        <p:blipFill>
          <a:blip r:embed="rId2"/>
          <a:stretch>
            <a:fillRect/>
          </a:stretch>
        </p:blipFill>
        <p:spPr>
          <a:xfrm>
            <a:off x="1371600" y="1298121"/>
            <a:ext cx="5934270" cy="5318449"/>
          </a:xfrm>
          <a:prstGeom prst="rect">
            <a:avLst/>
          </a:prstGeom>
        </p:spPr>
      </p:pic>
      <p:pic>
        <p:nvPicPr>
          <p:cNvPr id="5" name="Picture 4" descr="C:\Users\Owner\Desktop\Capture.JPG"/>
          <p:cNvPicPr/>
          <p:nvPr/>
        </p:nvPicPr>
        <p:blipFill>
          <a:blip r:embed="rId3">
            <a:extLst>
              <a:ext uri="{28A0092B-C50C-407E-A947-70E740481C1C}">
                <a14:useLocalDpi xmlns:a14="http://schemas.microsoft.com/office/drawing/2010/main" val="0"/>
              </a:ext>
            </a:extLst>
          </a:blip>
          <a:srcRect/>
          <a:stretch>
            <a:fillRect/>
          </a:stretch>
        </p:blipFill>
        <p:spPr bwMode="auto">
          <a:xfrm>
            <a:off x="8360229" y="1298121"/>
            <a:ext cx="2612571" cy="2322157"/>
          </a:xfrm>
          <a:prstGeom prst="rect">
            <a:avLst/>
          </a:prstGeom>
          <a:noFill/>
          <a:ln>
            <a:noFill/>
          </a:ln>
        </p:spPr>
      </p:pic>
      <p:graphicFrame>
        <p:nvGraphicFramePr>
          <p:cNvPr id="6" name="Table 5"/>
          <p:cNvGraphicFramePr>
            <a:graphicFrameLocks noGrp="1"/>
          </p:cNvGraphicFramePr>
          <p:nvPr>
            <p:extLst/>
          </p:nvPr>
        </p:nvGraphicFramePr>
        <p:xfrm>
          <a:off x="7596965" y="3788232"/>
          <a:ext cx="4450702" cy="2828336"/>
        </p:xfrm>
        <a:graphic>
          <a:graphicData uri="http://schemas.openxmlformats.org/drawingml/2006/table">
            <a:tbl>
              <a:tblPr firstRow="1" firstCol="1" bandRow="1">
                <a:tableStyleId>{5C22544A-7EE6-4342-B048-85BDC9FD1C3A}</a:tableStyleId>
              </a:tblPr>
              <a:tblGrid>
                <a:gridCol w="2225351">
                  <a:extLst>
                    <a:ext uri="{9D8B030D-6E8A-4147-A177-3AD203B41FA5}">
                      <a16:colId xmlns:a16="http://schemas.microsoft.com/office/drawing/2014/main" val="20000"/>
                    </a:ext>
                  </a:extLst>
                </a:gridCol>
                <a:gridCol w="2225351">
                  <a:extLst>
                    <a:ext uri="{9D8B030D-6E8A-4147-A177-3AD203B41FA5}">
                      <a16:colId xmlns:a16="http://schemas.microsoft.com/office/drawing/2014/main" val="20001"/>
                    </a:ext>
                  </a:extLst>
                </a:gridCol>
              </a:tblGrid>
              <a:tr h="404048">
                <a:tc>
                  <a:txBody>
                    <a:bodyPr/>
                    <a:lstStyle/>
                    <a:p>
                      <a:pPr marL="0" marR="0" algn="ctr">
                        <a:lnSpc>
                          <a:spcPct val="107000"/>
                        </a:lnSpc>
                        <a:spcBef>
                          <a:spcPts val="0"/>
                        </a:spcBef>
                        <a:spcAft>
                          <a:spcPts val="0"/>
                        </a:spcAft>
                      </a:pPr>
                      <a:r>
                        <a:rPr lang="en-US" sz="1200" cap="small">
                          <a:effectLst/>
                        </a:rPr>
                        <a:t>Dimensions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cap="small">
                          <a:effectLst/>
                        </a:rPr>
                        <a:t>200 x 170 x 105 mm</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04048">
                <a:tc>
                  <a:txBody>
                    <a:bodyPr/>
                    <a:lstStyle/>
                    <a:p>
                      <a:pPr marL="0" marR="0" algn="ctr">
                        <a:lnSpc>
                          <a:spcPct val="107000"/>
                        </a:lnSpc>
                        <a:spcBef>
                          <a:spcPts val="0"/>
                        </a:spcBef>
                        <a:spcAft>
                          <a:spcPts val="0"/>
                        </a:spcAft>
                      </a:pPr>
                      <a:r>
                        <a:rPr lang="en-US" sz="1200" cap="small">
                          <a:effectLst/>
                        </a:rPr>
                        <a:t>Power Supply Voltage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cap="small">
                          <a:effectLst/>
                        </a:rPr>
                        <a:t>7.5 V</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04048">
                <a:tc>
                  <a:txBody>
                    <a:bodyPr/>
                    <a:lstStyle/>
                    <a:p>
                      <a:pPr marL="0" marR="0" algn="ctr">
                        <a:lnSpc>
                          <a:spcPct val="107000"/>
                        </a:lnSpc>
                        <a:spcBef>
                          <a:spcPts val="0"/>
                        </a:spcBef>
                        <a:spcAft>
                          <a:spcPts val="0"/>
                        </a:spcAft>
                      </a:pPr>
                      <a:r>
                        <a:rPr lang="en-US" sz="1200" cap="small">
                          <a:effectLst/>
                        </a:rPr>
                        <a:t>Battery Life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cap="small">
                          <a:effectLst/>
                        </a:rPr>
                        <a:t>1.5 hours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04048">
                <a:tc>
                  <a:txBody>
                    <a:bodyPr/>
                    <a:lstStyle/>
                    <a:p>
                      <a:pPr marL="0" marR="0" algn="ctr">
                        <a:lnSpc>
                          <a:spcPct val="107000"/>
                        </a:lnSpc>
                        <a:spcBef>
                          <a:spcPts val="0"/>
                        </a:spcBef>
                        <a:spcAft>
                          <a:spcPts val="0"/>
                        </a:spcAft>
                      </a:pPr>
                      <a:r>
                        <a:rPr lang="en-US" sz="1200" cap="small">
                          <a:effectLst/>
                        </a:rPr>
                        <a:t>Recharge Time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cap="small">
                          <a:effectLst/>
                        </a:rPr>
                        <a:t>10 hours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04048">
                <a:tc>
                  <a:txBody>
                    <a:bodyPr/>
                    <a:lstStyle/>
                    <a:p>
                      <a:pPr marL="0" marR="0" algn="ctr">
                        <a:lnSpc>
                          <a:spcPct val="107000"/>
                        </a:lnSpc>
                        <a:spcBef>
                          <a:spcPts val="0"/>
                        </a:spcBef>
                        <a:spcAft>
                          <a:spcPts val="0"/>
                        </a:spcAft>
                      </a:pPr>
                      <a:r>
                        <a:rPr lang="en-US" sz="1200" cap="small">
                          <a:effectLst/>
                        </a:rPr>
                        <a:t>Weight</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cap="small">
                          <a:effectLst/>
                        </a:rPr>
                        <a:t>45 g</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04048">
                <a:tc>
                  <a:txBody>
                    <a:bodyPr/>
                    <a:lstStyle/>
                    <a:p>
                      <a:pPr marL="0" marR="0" algn="ctr">
                        <a:lnSpc>
                          <a:spcPct val="107000"/>
                        </a:lnSpc>
                        <a:spcBef>
                          <a:spcPts val="0"/>
                        </a:spcBef>
                        <a:spcAft>
                          <a:spcPts val="0"/>
                        </a:spcAft>
                      </a:pPr>
                      <a:r>
                        <a:rPr lang="en-US" sz="1200" cap="small">
                          <a:effectLst/>
                        </a:rPr>
                        <a:t>Minimum Speed</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cap="small">
                          <a:effectLst/>
                        </a:rPr>
                        <a:t>0.5 m/s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04048">
                <a:tc>
                  <a:txBody>
                    <a:bodyPr/>
                    <a:lstStyle/>
                    <a:p>
                      <a:pPr marL="0" marR="0" algn="ctr">
                        <a:lnSpc>
                          <a:spcPct val="107000"/>
                        </a:lnSpc>
                        <a:spcBef>
                          <a:spcPts val="0"/>
                        </a:spcBef>
                        <a:spcAft>
                          <a:spcPts val="0"/>
                        </a:spcAft>
                      </a:pPr>
                      <a:r>
                        <a:rPr lang="en-US" sz="1200" cap="small">
                          <a:effectLst/>
                        </a:rPr>
                        <a:t>Maximum Speed</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cap="small" dirty="0">
                          <a:effectLst/>
                        </a:rPr>
                        <a:t>1 m/s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7" name="Rectangle 6"/>
          <p:cNvSpPr/>
          <p:nvPr/>
        </p:nvSpPr>
        <p:spPr>
          <a:xfrm>
            <a:off x="8182774" y="889521"/>
            <a:ext cx="2967479" cy="369332"/>
          </a:xfrm>
          <a:prstGeom prst="rect">
            <a:avLst/>
          </a:prstGeom>
        </p:spPr>
        <p:txBody>
          <a:bodyPr wrap="none">
            <a:spAutoFit/>
          </a:bodyPr>
          <a:lstStyle/>
          <a:p>
            <a:r>
              <a:rPr lang="en-US" dirty="0" smtClean="0">
                <a:latin typeface="Arial" panose="020B0604020202020204" pitchFamily="34" charset="0"/>
                <a:ea typeface="Calibri" panose="020F0502020204030204" pitchFamily="34" charset="0"/>
              </a:rPr>
              <a:t>Pirate 4WD Robot Platform</a:t>
            </a:r>
            <a:endParaRPr lang="en-US" dirty="0"/>
          </a:p>
        </p:txBody>
      </p:sp>
    </p:spTree>
    <p:extLst>
      <p:ext uri="{BB962C8B-B14F-4D97-AF65-F5344CB8AC3E}">
        <p14:creationId xmlns:p14="http://schemas.microsoft.com/office/powerpoint/2010/main" val="10255664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Processor Selection</a:t>
            </a:r>
            <a:endParaRPr lang="en-US" dirty="0"/>
          </a:p>
        </p:txBody>
      </p:sp>
      <p:graphicFrame>
        <p:nvGraphicFramePr>
          <p:cNvPr id="4" name="Content Placeholder 3"/>
          <p:cNvGraphicFramePr>
            <a:graphicFrameLocks noGrp="1"/>
          </p:cNvGraphicFramePr>
          <p:nvPr>
            <p:ph idx="1"/>
            <p:extLst/>
          </p:nvPr>
        </p:nvGraphicFramePr>
        <p:xfrm>
          <a:off x="1604865" y="1455576"/>
          <a:ext cx="9367935" cy="4553338"/>
        </p:xfrm>
        <a:graphic>
          <a:graphicData uri="http://schemas.openxmlformats.org/drawingml/2006/table">
            <a:tbl>
              <a:tblPr firstRow="1" firstCol="1" bandRow="1">
                <a:tableStyleId>{5C22544A-7EE6-4342-B048-85BDC9FD1C3A}</a:tableStyleId>
              </a:tblPr>
              <a:tblGrid>
                <a:gridCol w="1840130">
                  <a:extLst>
                    <a:ext uri="{9D8B030D-6E8A-4147-A177-3AD203B41FA5}">
                      <a16:colId xmlns:a16="http://schemas.microsoft.com/office/drawing/2014/main" val="20000"/>
                    </a:ext>
                  </a:extLst>
                </a:gridCol>
                <a:gridCol w="1825260">
                  <a:extLst>
                    <a:ext uri="{9D8B030D-6E8A-4147-A177-3AD203B41FA5}">
                      <a16:colId xmlns:a16="http://schemas.microsoft.com/office/drawing/2014/main" val="20001"/>
                    </a:ext>
                  </a:extLst>
                </a:gridCol>
                <a:gridCol w="1843848">
                  <a:extLst>
                    <a:ext uri="{9D8B030D-6E8A-4147-A177-3AD203B41FA5}">
                      <a16:colId xmlns:a16="http://schemas.microsoft.com/office/drawing/2014/main" val="20002"/>
                    </a:ext>
                  </a:extLst>
                </a:gridCol>
                <a:gridCol w="1855000">
                  <a:extLst>
                    <a:ext uri="{9D8B030D-6E8A-4147-A177-3AD203B41FA5}">
                      <a16:colId xmlns:a16="http://schemas.microsoft.com/office/drawing/2014/main" val="20003"/>
                    </a:ext>
                  </a:extLst>
                </a:gridCol>
                <a:gridCol w="2003697">
                  <a:extLst>
                    <a:ext uri="{9D8B030D-6E8A-4147-A177-3AD203B41FA5}">
                      <a16:colId xmlns:a16="http://schemas.microsoft.com/office/drawing/2014/main" val="20004"/>
                    </a:ext>
                  </a:extLst>
                </a:gridCol>
              </a:tblGrid>
              <a:tr h="594210">
                <a:tc>
                  <a:txBody>
                    <a:bodyPr/>
                    <a:lstStyle/>
                    <a:p>
                      <a:pPr marL="0" marR="0" algn="ctr">
                        <a:lnSpc>
                          <a:spcPct val="107000"/>
                        </a:lnSpc>
                        <a:spcBef>
                          <a:spcPts val="0"/>
                        </a:spcBef>
                        <a:spcAft>
                          <a:spcPts val="0"/>
                        </a:spcAft>
                      </a:pPr>
                      <a:r>
                        <a:rPr lang="en-US" sz="1200" dirty="0">
                          <a:effectLst/>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AM3359 Sitara</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ATmega328</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MSP430G2553</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PIC16F690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94210">
                <a:tc>
                  <a:txBody>
                    <a:bodyPr/>
                    <a:lstStyle/>
                    <a:p>
                      <a:pPr marL="0" marR="0" algn="ctr">
                        <a:lnSpc>
                          <a:spcPct val="107000"/>
                        </a:lnSpc>
                        <a:spcBef>
                          <a:spcPts val="0"/>
                        </a:spcBef>
                        <a:spcAft>
                          <a:spcPts val="0"/>
                        </a:spcAft>
                      </a:pPr>
                      <a:r>
                        <a:rPr lang="en-US" sz="1200">
                          <a:effectLst/>
                        </a:rPr>
                        <a:t>Architecture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32-Bit RISC</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8-Bit RISC</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16-Bit RISC</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8-Bit RISC</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94210">
                <a:tc>
                  <a:txBody>
                    <a:bodyPr/>
                    <a:lstStyle/>
                    <a:p>
                      <a:pPr marL="0" marR="0" algn="ctr">
                        <a:lnSpc>
                          <a:spcPct val="107000"/>
                        </a:lnSpc>
                        <a:spcBef>
                          <a:spcPts val="0"/>
                        </a:spcBef>
                        <a:spcAft>
                          <a:spcPts val="0"/>
                        </a:spcAft>
                      </a:pPr>
                      <a:r>
                        <a:rPr lang="en-US" sz="1200">
                          <a:effectLst/>
                        </a:rPr>
                        <a:t>Frequency</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800 MHz</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20 MHz</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16 MHz</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20 MHz</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13191">
                <a:tc>
                  <a:txBody>
                    <a:bodyPr/>
                    <a:lstStyle/>
                    <a:p>
                      <a:pPr marL="0" marR="0" algn="ctr">
                        <a:lnSpc>
                          <a:spcPct val="107000"/>
                        </a:lnSpc>
                        <a:spcBef>
                          <a:spcPts val="0"/>
                        </a:spcBef>
                        <a:spcAft>
                          <a:spcPts val="0"/>
                        </a:spcAft>
                      </a:pPr>
                      <a:r>
                        <a:rPr lang="en-US" sz="1200">
                          <a:effectLst/>
                        </a:rPr>
                        <a:t>I/O Supply Voltage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1.8 V-3.3 V</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1.8 V-5.5 V</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1.8 V-3.6 V</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 V-5.5 V</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613191">
                <a:tc>
                  <a:txBody>
                    <a:bodyPr/>
                    <a:lstStyle/>
                    <a:p>
                      <a:pPr marL="0" marR="0" algn="ctr">
                        <a:lnSpc>
                          <a:spcPct val="107000"/>
                        </a:lnSpc>
                        <a:spcBef>
                          <a:spcPts val="0"/>
                        </a:spcBef>
                        <a:spcAft>
                          <a:spcPts val="0"/>
                        </a:spcAft>
                      </a:pPr>
                      <a:r>
                        <a:rPr lang="en-US" sz="1200">
                          <a:effectLst/>
                        </a:rPr>
                        <a:t>Code Storage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64 KB OCMC RAM</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16 KB FLASH</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16 KB Non-volatile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7 KB Flash</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613191">
                <a:tc>
                  <a:txBody>
                    <a:bodyPr/>
                    <a:lstStyle/>
                    <a:p>
                      <a:pPr marL="0" marR="0" algn="ctr">
                        <a:lnSpc>
                          <a:spcPct val="107000"/>
                        </a:lnSpc>
                        <a:spcBef>
                          <a:spcPts val="0"/>
                        </a:spcBef>
                        <a:spcAft>
                          <a:spcPts val="0"/>
                        </a:spcAft>
                      </a:pPr>
                      <a:r>
                        <a:rPr lang="en-US" sz="1200">
                          <a:effectLst/>
                        </a:rPr>
                        <a:t>I/O Pins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4 Banks x 32 GPIO Pins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28 Pin PDIP</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80 GPIO Pins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18 I/O Pins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931135">
                <a:tc>
                  <a:txBody>
                    <a:bodyPr/>
                    <a:lstStyle/>
                    <a:p>
                      <a:pPr marL="0" marR="0" algn="ctr">
                        <a:lnSpc>
                          <a:spcPct val="107000"/>
                        </a:lnSpc>
                        <a:spcBef>
                          <a:spcPts val="0"/>
                        </a:spcBef>
                        <a:spcAft>
                          <a:spcPts val="0"/>
                        </a:spcAft>
                      </a:pPr>
                      <a:r>
                        <a:rPr lang="en-US" sz="1200">
                          <a:effectLst/>
                        </a:rPr>
                        <a:t>Development Board</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BeagleBone Black</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Arduino Uno, DueMilanove, etc.</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MSP430 Launchpad</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dirty="0">
                          <a:effectLst/>
                        </a:rPr>
                        <a:t>Explorer 8 Development Kit, etc.</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5" name="Rectangle 4"/>
          <p:cNvSpPr/>
          <p:nvPr/>
        </p:nvSpPr>
        <p:spPr>
          <a:xfrm>
            <a:off x="5262465" y="1455576"/>
            <a:ext cx="1866123" cy="46093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164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3467"/>
            <a:ext cx="9601200" cy="1485900"/>
          </a:xfrm>
        </p:spPr>
        <p:txBody>
          <a:bodyPr/>
          <a:lstStyle/>
          <a:p>
            <a:pPr lvl="3" algn="l" rtl="0">
              <a:lnSpc>
                <a:spcPct val="89000"/>
              </a:lnSpc>
              <a:spcBef>
                <a:spcPct val="0"/>
              </a:spcBef>
            </a:pPr>
            <a:r>
              <a:rPr kumimoji="0" lang="en-US" sz="4400" b="0" i="0" u="none" strike="noStrike" kern="1200" cap="none" spc="0" normalizeH="0" baseline="0" noProof="0" dirty="0" smtClean="0">
                <a:ln>
                  <a:noFill/>
                </a:ln>
                <a:solidFill>
                  <a:srgbClr val="191B0E"/>
                </a:solidFill>
                <a:effectLst/>
                <a:uLnTx/>
                <a:uFillTx/>
                <a:latin typeface="Franklin Gothic Book" panose="020B0503020102020204"/>
                <a:ea typeface="+mj-ea"/>
                <a:cs typeface="+mj-cs"/>
              </a:rPr>
              <a:t>Microcontroller</a:t>
            </a:r>
            <a:endParaRPr lang="en-US" dirty="0"/>
          </a:p>
        </p:txBody>
      </p:sp>
      <p:pic>
        <p:nvPicPr>
          <p:cNvPr id="5" name="Content Placeholder 4"/>
          <p:cNvPicPr>
            <a:picLocks noGrp="1"/>
          </p:cNvPicPr>
          <p:nvPr>
            <p:ph idx="1"/>
          </p:nvPr>
        </p:nvPicPr>
        <p:blipFill>
          <a:blip r:embed="rId2"/>
          <a:stretch>
            <a:fillRect/>
          </a:stretch>
        </p:blipFill>
        <p:spPr>
          <a:xfrm>
            <a:off x="1371600" y="1856791"/>
            <a:ext cx="4427912" cy="3581400"/>
          </a:xfrm>
          <a:prstGeom prst="rect">
            <a:avLst/>
          </a:prstGeom>
        </p:spPr>
      </p:pic>
      <p:sp>
        <p:nvSpPr>
          <p:cNvPr id="6" name="Rectangle 5"/>
          <p:cNvSpPr/>
          <p:nvPr/>
        </p:nvSpPr>
        <p:spPr>
          <a:xfrm>
            <a:off x="5959151" y="1856791"/>
            <a:ext cx="6096000" cy="3847207"/>
          </a:xfrm>
          <a:prstGeom prst="rect">
            <a:avLst/>
          </a:prstGeom>
        </p:spPr>
        <p:txBody>
          <a:bodyPr>
            <a:spAutoFit/>
          </a:bodyPr>
          <a:lstStyle/>
          <a:p>
            <a:pPr marR="0" lvl="0" algn="just">
              <a:spcBef>
                <a:spcPts val="1200"/>
              </a:spcBef>
              <a:spcAft>
                <a:spcPts val="800"/>
              </a:spcAft>
            </a:pPr>
            <a:r>
              <a:rPr lang="en-US" b="1" dirty="0"/>
              <a:t>ATmega328 </a:t>
            </a:r>
            <a:endParaRPr lang="en-US" b="1" dirty="0" smtClean="0"/>
          </a:p>
          <a:p>
            <a:pPr marL="342900" marR="0" lvl="0" indent="-342900" algn="just">
              <a:spcBef>
                <a:spcPts val="1200"/>
              </a:spcBef>
              <a:spcAft>
                <a:spcPts val="800"/>
              </a:spcAft>
              <a:buFont typeface="Symbol" panose="05050102010706020507" pitchFamily="18" charset="2"/>
              <a:buChar char=""/>
            </a:pPr>
            <a:r>
              <a:rPr lang="en-US" kern="150" dirty="0" smtClean="0">
                <a:latin typeface="Arial" panose="020B0604020202020204" pitchFamily="34" charset="0"/>
                <a:ea typeface="SimSun" panose="02010600030101010101" pitchFamily="2" charset="-122"/>
                <a:cs typeface="Mangal" panose="02040503050203030202" pitchFamily="18" charset="0"/>
              </a:rPr>
              <a:t>32 </a:t>
            </a:r>
            <a:r>
              <a:rPr lang="en-US" kern="150" dirty="0">
                <a:latin typeface="Arial" panose="020B0604020202020204" pitchFamily="34" charset="0"/>
                <a:ea typeface="SimSun" panose="02010600030101010101" pitchFamily="2" charset="-122"/>
                <a:cs typeface="Mangal" panose="02040503050203030202" pitchFamily="18" charset="0"/>
              </a:rPr>
              <a:t>KB of In-System Self-Programmable Flash Program Memory</a:t>
            </a:r>
            <a:endParaRPr lang="en-US" kern="150" dirty="0">
              <a:latin typeface="Times New Roman" panose="02020603050405020304" pitchFamily="18" charset="0"/>
              <a:ea typeface="SimSun" panose="02010600030101010101" pitchFamily="2" charset="-122"/>
              <a:cs typeface="Mangal" panose="02040503050203030202" pitchFamily="18" charset="0"/>
            </a:endParaRPr>
          </a:p>
          <a:p>
            <a:pPr marL="342900" marR="0" lvl="0" indent="-342900" algn="just">
              <a:spcBef>
                <a:spcPts val="1200"/>
              </a:spcBef>
              <a:spcAft>
                <a:spcPts val="800"/>
              </a:spcAft>
              <a:buFont typeface="Symbol" panose="05050102010706020507" pitchFamily="18" charset="2"/>
              <a:buChar char=""/>
            </a:pPr>
            <a:r>
              <a:rPr lang="en-US" kern="150" dirty="0">
                <a:latin typeface="Arial" panose="020B0604020202020204" pitchFamily="34" charset="0"/>
                <a:ea typeface="SimSun" panose="02010600030101010101" pitchFamily="2" charset="-122"/>
                <a:cs typeface="Mangal" panose="02040503050203030202" pitchFamily="18" charset="0"/>
              </a:rPr>
              <a:t>1 kB EEPROM</a:t>
            </a:r>
            <a:endParaRPr lang="en-US" kern="150" dirty="0">
              <a:latin typeface="Times New Roman" panose="02020603050405020304" pitchFamily="18" charset="0"/>
              <a:ea typeface="SimSun" panose="02010600030101010101" pitchFamily="2" charset="-122"/>
              <a:cs typeface="Mangal" panose="02040503050203030202" pitchFamily="18" charset="0"/>
            </a:endParaRPr>
          </a:p>
          <a:p>
            <a:pPr marL="342900" marR="0" lvl="0" indent="-342900" algn="just">
              <a:spcBef>
                <a:spcPts val="1200"/>
              </a:spcBef>
              <a:spcAft>
                <a:spcPts val="800"/>
              </a:spcAft>
              <a:buFont typeface="Symbol" panose="05050102010706020507" pitchFamily="18" charset="2"/>
              <a:buChar char=""/>
            </a:pPr>
            <a:r>
              <a:rPr lang="en-US" kern="150" dirty="0">
                <a:latin typeface="Arial" panose="020B0604020202020204" pitchFamily="34" charset="0"/>
                <a:ea typeface="SimSun" panose="02010600030101010101" pitchFamily="2" charset="-122"/>
                <a:cs typeface="Mangal" panose="02040503050203030202" pitchFamily="18" charset="0"/>
              </a:rPr>
              <a:t>2 KB Internal SRAM</a:t>
            </a:r>
            <a:endParaRPr lang="en-US" kern="150" dirty="0">
              <a:latin typeface="Times New Roman" panose="02020603050405020304" pitchFamily="18" charset="0"/>
              <a:ea typeface="SimSun" panose="02010600030101010101" pitchFamily="2" charset="-122"/>
              <a:cs typeface="Mangal" panose="02040503050203030202" pitchFamily="18" charset="0"/>
            </a:endParaRPr>
          </a:p>
          <a:p>
            <a:pPr marL="342900" marR="0" lvl="0" indent="-342900" algn="just">
              <a:spcBef>
                <a:spcPts val="1200"/>
              </a:spcBef>
              <a:spcAft>
                <a:spcPts val="800"/>
              </a:spcAft>
              <a:buFont typeface="Symbol" panose="05050102010706020507" pitchFamily="18" charset="2"/>
              <a:buChar char=""/>
            </a:pPr>
            <a:r>
              <a:rPr lang="en-US" kern="150" dirty="0">
                <a:latin typeface="Arial" panose="020B0604020202020204" pitchFamily="34" charset="0"/>
                <a:ea typeface="SimSun" panose="02010600030101010101" pitchFamily="2" charset="-122"/>
                <a:cs typeface="Mangal" panose="02040503050203030202" pitchFamily="18" charset="0"/>
              </a:rPr>
              <a:t>Programmable Serial USART</a:t>
            </a:r>
            <a:endParaRPr lang="en-US" kern="150" dirty="0">
              <a:latin typeface="Times New Roman" panose="02020603050405020304" pitchFamily="18" charset="0"/>
              <a:ea typeface="SimSun" panose="02010600030101010101" pitchFamily="2" charset="-122"/>
              <a:cs typeface="Mangal" panose="02040503050203030202" pitchFamily="18" charset="0"/>
            </a:endParaRPr>
          </a:p>
          <a:p>
            <a:pPr marL="342900" marR="0" lvl="0" indent="-342900" algn="just">
              <a:spcBef>
                <a:spcPts val="1200"/>
              </a:spcBef>
              <a:spcAft>
                <a:spcPts val="800"/>
              </a:spcAft>
              <a:buFont typeface="Symbol" panose="05050102010706020507" pitchFamily="18" charset="2"/>
              <a:buChar char=""/>
            </a:pPr>
            <a:r>
              <a:rPr lang="en-US" kern="150" dirty="0">
                <a:latin typeface="Arial" panose="020B0604020202020204" pitchFamily="34" charset="0"/>
                <a:ea typeface="SimSun" panose="02010600030101010101" pitchFamily="2" charset="-122"/>
                <a:cs typeface="Mangal" panose="02040503050203030202" pitchFamily="18" charset="0"/>
              </a:rPr>
              <a:t>Master/Slave SPI Serial Interface</a:t>
            </a:r>
            <a:endParaRPr lang="en-US" kern="150" dirty="0">
              <a:latin typeface="Times New Roman" panose="02020603050405020304" pitchFamily="18" charset="0"/>
              <a:ea typeface="SimSun" panose="02010600030101010101" pitchFamily="2" charset="-122"/>
              <a:cs typeface="Mangal" panose="02040503050203030202" pitchFamily="18" charset="0"/>
            </a:endParaRPr>
          </a:p>
          <a:p>
            <a:pPr marL="342900" marR="0" lvl="0" indent="-342900" algn="just">
              <a:spcBef>
                <a:spcPts val="1200"/>
              </a:spcBef>
              <a:spcAft>
                <a:spcPts val="800"/>
              </a:spcAft>
              <a:buFont typeface="Symbol" panose="05050102010706020507" pitchFamily="18" charset="2"/>
              <a:buChar char=""/>
            </a:pPr>
            <a:r>
              <a:rPr lang="en-US" kern="150" dirty="0">
                <a:latin typeface="Arial" panose="020B0604020202020204" pitchFamily="34" charset="0"/>
                <a:ea typeface="SimSun" panose="02010600030101010101" pitchFamily="2" charset="-122"/>
                <a:cs typeface="Mangal" panose="02040503050203030202" pitchFamily="18" charset="0"/>
              </a:rPr>
              <a:t>I</a:t>
            </a:r>
            <a:r>
              <a:rPr lang="en-US" kern="150" baseline="30000" dirty="0">
                <a:latin typeface="Arial" panose="020B0604020202020204" pitchFamily="34" charset="0"/>
                <a:ea typeface="SimSun" panose="02010600030101010101" pitchFamily="2" charset="-122"/>
                <a:cs typeface="Mangal" panose="02040503050203030202" pitchFamily="18" charset="0"/>
              </a:rPr>
              <a:t>2</a:t>
            </a:r>
            <a:r>
              <a:rPr lang="en-US" kern="150" dirty="0">
                <a:latin typeface="Arial" panose="020B0604020202020204" pitchFamily="34" charset="0"/>
                <a:ea typeface="SimSun" panose="02010600030101010101" pitchFamily="2" charset="-122"/>
                <a:cs typeface="Mangal" panose="02040503050203030202" pitchFamily="18" charset="0"/>
              </a:rPr>
              <a:t>C Compatible</a:t>
            </a:r>
            <a:endParaRPr lang="en-US" kern="150" dirty="0">
              <a:effectLst/>
              <a:latin typeface="Times New Roman" panose="02020603050405020304" pitchFamily="18" charset="0"/>
              <a:ea typeface="SimSun" panose="02010600030101010101" pitchFamily="2" charset="-122"/>
              <a:cs typeface="Mangal" panose="02040503050203030202" pitchFamily="18" charset="0"/>
            </a:endParaRPr>
          </a:p>
        </p:txBody>
      </p:sp>
    </p:spTree>
    <p:extLst>
      <p:ext uri="{BB962C8B-B14F-4D97-AF65-F5344CB8AC3E}">
        <p14:creationId xmlns:p14="http://schemas.microsoft.com/office/powerpoint/2010/main" val="3988498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Supply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m:rPr>
                        <m:sty m:val="p"/>
                      </m:rPr>
                      <a:rPr lang="en-US" smtClean="0">
                        <a:latin typeface="Cambria Math" panose="02040503050406030204" pitchFamily="18" charset="0"/>
                      </a:rPr>
                      <m:t>Optimal</m:t>
                    </m:r>
                    <m:r>
                      <a:rPr lang="en-US" smtClean="0">
                        <a:latin typeface="Cambria Math" panose="02040503050406030204" pitchFamily="18" charset="0"/>
                      </a:rPr>
                      <m:t> </m:t>
                    </m:r>
                    <m:r>
                      <m:rPr>
                        <m:sty m:val="p"/>
                      </m:rPr>
                      <a:rPr lang="en-US" smtClean="0">
                        <a:latin typeface="Cambria Math" panose="02040503050406030204" pitchFamily="18" charset="0"/>
                      </a:rPr>
                      <m:t>Discharge</m:t>
                    </m:r>
                    <m:r>
                      <a:rPr lang="en-US" smtClean="0">
                        <a:latin typeface="Cambria Math" panose="02040503050406030204" pitchFamily="18" charset="0"/>
                      </a:rPr>
                      <m:t> </m:t>
                    </m:r>
                    <m:r>
                      <m:rPr>
                        <m:sty m:val="p"/>
                      </m:rPr>
                      <a:rPr lang="en-US" smtClean="0">
                        <a:latin typeface="Cambria Math" panose="02040503050406030204" pitchFamily="18" charset="0"/>
                      </a:rPr>
                      <m:t>Rate</m:t>
                    </m:r>
                    <m:r>
                      <a:rPr lang="en-US" smtClean="0">
                        <a:latin typeface="Cambria Math" panose="02040503050406030204" pitchFamily="18" charset="0"/>
                      </a:rPr>
                      <m:t>: </m:t>
                    </m:r>
                  </m:oMath>
                </a14:m>
                <a:endParaRPr lang="en-US" dirty="0" smtClean="0"/>
              </a:p>
              <a:p>
                <a:pPr marL="0" indent="0">
                  <a:buNone/>
                </a:pPr>
                <a:r>
                  <a:rPr lang="en-US" dirty="0" smtClean="0"/>
                  <a:t>   </a:t>
                </a:r>
                <a14:m>
                  <m:oMath xmlns:m="http://schemas.openxmlformats.org/officeDocument/2006/math">
                    <m:r>
                      <a:rPr lang="en-US">
                        <a:latin typeface="Cambria Math" panose="02040503050406030204" pitchFamily="18" charset="0"/>
                      </a:rPr>
                      <m:t>200</m:t>
                    </m:r>
                    <m:r>
                      <a:rPr lang="en-US" i="1">
                        <a:latin typeface="Cambria Math" panose="02040503050406030204" pitchFamily="18" charset="0"/>
                      </a:rPr>
                      <m:t>𝑚𝐴</m:t>
                    </m:r>
                    <m:r>
                      <a:rPr lang="en-US">
                        <a:latin typeface="Cambria Math" panose="02040503050406030204" pitchFamily="18" charset="0"/>
                      </a:rPr>
                      <m:t>+4∙170</m:t>
                    </m:r>
                    <m:r>
                      <a:rPr lang="en-US" i="1">
                        <a:latin typeface="Cambria Math" panose="02040503050406030204" pitchFamily="18" charset="0"/>
                      </a:rPr>
                      <m:t>𝑚𝐴</m:t>
                    </m:r>
                    <m:r>
                      <a:rPr lang="en-US">
                        <a:latin typeface="Cambria Math" panose="02040503050406030204" pitchFamily="18" charset="0"/>
                      </a:rPr>
                      <m:t>=880</m:t>
                    </m:r>
                    <m:r>
                      <a:rPr lang="en-US" i="1">
                        <a:latin typeface="Cambria Math" panose="02040503050406030204" pitchFamily="18" charset="0"/>
                      </a:rPr>
                      <m:t>𝑚𝐴</m:t>
                    </m:r>
                  </m:oMath>
                </a14:m>
                <a:endParaRPr lang="en-US" dirty="0" smtClean="0"/>
              </a:p>
              <a:p>
                <a14:m>
                  <m:oMath xmlns:m="http://schemas.openxmlformats.org/officeDocument/2006/math">
                    <m:r>
                      <a:rPr lang="en-US" i="1">
                        <a:latin typeface="Cambria Math" panose="02040503050406030204" pitchFamily="18" charset="0"/>
                      </a:rPr>
                      <m:t>𝐶</m:t>
                    </m:r>
                    <m:r>
                      <a:rPr lang="en-US" i="1">
                        <a:latin typeface="Cambria Math" panose="02040503050406030204" pitchFamily="18" charset="0"/>
                      </a:rPr>
                      <m:t>−</m:t>
                    </m:r>
                    <m:r>
                      <a:rPr lang="en-US" i="1">
                        <a:latin typeface="Cambria Math" panose="02040503050406030204" pitchFamily="18" charset="0"/>
                      </a:rPr>
                      <m:t>𝑟𝑎𝑡𝑒</m:t>
                    </m:r>
                    <m:r>
                      <a:rPr lang="en-US" i="1">
                        <a:latin typeface="Cambria Math" panose="02040503050406030204" pitchFamily="18" charset="0"/>
                      </a:rPr>
                      <m:t>: </m:t>
                    </m:r>
                  </m:oMath>
                </a14:m>
                <a:endParaRPr lang="en-US" i="1" dirty="0" smtClean="0"/>
              </a:p>
              <a:p>
                <a:pPr marL="0" indent="0">
                  <a:buNone/>
                </a:pPr>
                <a:r>
                  <a:rPr lang="en-US" dirty="0"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2300</m:t>
                        </m:r>
                        <m:r>
                          <a:rPr lang="en-US" i="1">
                            <a:latin typeface="Cambria Math" panose="02040503050406030204" pitchFamily="18" charset="0"/>
                          </a:rPr>
                          <m:t>𝑚𝐴h</m:t>
                        </m:r>
                      </m:num>
                      <m:den>
                        <m:r>
                          <a:rPr lang="en-US" i="1">
                            <a:latin typeface="Cambria Math" panose="02040503050406030204" pitchFamily="18" charset="0"/>
                          </a:rPr>
                          <m:t>1</m:t>
                        </m:r>
                        <m:r>
                          <a:rPr lang="en-US" i="1">
                            <a:latin typeface="Cambria Math" panose="02040503050406030204" pitchFamily="18" charset="0"/>
                          </a:rPr>
                          <m:t>𝐴</m:t>
                        </m:r>
                      </m:den>
                    </m:f>
                    <m:r>
                      <a:rPr lang="en-US" i="1">
                        <a:latin typeface="Cambria Math" panose="02040503050406030204" pitchFamily="18" charset="0"/>
                      </a:rPr>
                      <m:t>=2.3 </m:t>
                    </m:r>
                    <m:r>
                      <a:rPr lang="en-US" i="1">
                        <a:latin typeface="Cambria Math" panose="02040503050406030204" pitchFamily="18" charset="0"/>
                      </a:rPr>
                      <m:t>𝐻𝑜𝑢𝑟𝑠</m:t>
                    </m:r>
                  </m:oMath>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71" t="-1020"/>
                </a:stretch>
              </a:blipFill>
            </p:spPr>
            <p:txBody>
              <a:bodyPr/>
              <a:lstStyle/>
              <a:p>
                <a:r>
                  <a:rPr lang="en-US">
                    <a:noFill/>
                  </a:rPr>
                  <a:t> </a:t>
                </a:r>
              </a:p>
            </p:txBody>
          </p:sp>
        </mc:Fallback>
      </mc:AlternateContent>
      <p:graphicFrame>
        <p:nvGraphicFramePr>
          <p:cNvPr id="4" name="Chart 3"/>
          <p:cNvGraphicFramePr/>
          <p:nvPr>
            <p:extLst/>
          </p:nvPr>
        </p:nvGraphicFramePr>
        <p:xfrm>
          <a:off x="5990253" y="2171700"/>
          <a:ext cx="4767009" cy="358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0461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Supply Circuitry</a:t>
            </a:r>
            <a:endParaRPr lang="en-US" dirty="0"/>
          </a:p>
        </p:txBody>
      </p:sp>
      <p:pic>
        <p:nvPicPr>
          <p:cNvPr id="4" name="Content Placeholder 3"/>
          <p:cNvPicPr>
            <a:picLocks noGrp="1"/>
          </p:cNvPicPr>
          <p:nvPr>
            <p:ph idx="1"/>
          </p:nvPr>
        </p:nvPicPr>
        <p:blipFill>
          <a:blip r:embed="rId2"/>
          <a:stretch>
            <a:fillRect/>
          </a:stretch>
        </p:blipFill>
        <p:spPr>
          <a:xfrm>
            <a:off x="1371600" y="1872200"/>
            <a:ext cx="5887616" cy="1852709"/>
          </a:xfrm>
          <a:prstGeom prst="rect">
            <a:avLst/>
          </a:prstGeom>
        </p:spPr>
      </p:pic>
      <p:pic>
        <p:nvPicPr>
          <p:cNvPr id="5" name="Picture 4"/>
          <p:cNvPicPr/>
          <p:nvPr/>
        </p:nvPicPr>
        <p:blipFill>
          <a:blip r:embed="rId3"/>
          <a:stretch>
            <a:fillRect/>
          </a:stretch>
        </p:blipFill>
        <p:spPr>
          <a:xfrm>
            <a:off x="7861623" y="1872200"/>
            <a:ext cx="3448050" cy="3106420"/>
          </a:xfrm>
          <a:prstGeom prst="rect">
            <a:avLst/>
          </a:prstGeom>
        </p:spPr>
      </p:pic>
      <p:sp>
        <p:nvSpPr>
          <p:cNvPr id="6" name="Rectangle 5"/>
          <p:cNvSpPr/>
          <p:nvPr/>
        </p:nvSpPr>
        <p:spPr>
          <a:xfrm>
            <a:off x="1371600" y="4084090"/>
            <a:ext cx="6615914" cy="1477328"/>
          </a:xfrm>
          <a:prstGeom prst="rect">
            <a:avLst/>
          </a:prstGeom>
        </p:spPr>
        <p:txBody>
          <a:bodyPr wrap="none">
            <a:spAutoFit/>
          </a:bodyPr>
          <a:lstStyle/>
          <a:p>
            <a:pPr marL="285750" indent="-285750">
              <a:buFont typeface="Arial" panose="020B0604020202020204" pitchFamily="34" charset="0"/>
              <a:buChar char="•"/>
            </a:pPr>
            <a:r>
              <a:rPr lang="en-US" dirty="0" smtClean="0">
                <a:solidFill>
                  <a:srgbClr val="000000"/>
                </a:solidFill>
                <a:latin typeface="Arial" panose="020B0604020202020204" pitchFamily="34" charset="0"/>
                <a:ea typeface="Calibri" panose="020F0502020204030204" pitchFamily="34" charset="0"/>
              </a:rPr>
              <a:t>Recommended Minimum </a:t>
            </a:r>
            <a:r>
              <a:rPr lang="en-US" dirty="0">
                <a:solidFill>
                  <a:srgbClr val="000000"/>
                </a:solidFill>
                <a:latin typeface="Arial" panose="020B0604020202020204" pitchFamily="34" charset="0"/>
                <a:ea typeface="Calibri" panose="020F0502020204030204" pitchFamily="34" charset="0"/>
              </a:rPr>
              <a:t>of 7V and a </a:t>
            </a:r>
            <a:r>
              <a:rPr lang="en-US" dirty="0" smtClean="0">
                <a:solidFill>
                  <a:srgbClr val="000000"/>
                </a:solidFill>
                <a:latin typeface="Arial" panose="020B0604020202020204" pitchFamily="34" charset="0"/>
                <a:ea typeface="Calibri" panose="020F0502020204030204" pitchFamily="34" charset="0"/>
              </a:rPr>
              <a:t>Critical Lower Limit </a:t>
            </a:r>
            <a:r>
              <a:rPr lang="en-US" dirty="0">
                <a:solidFill>
                  <a:srgbClr val="000000"/>
                </a:solidFill>
                <a:latin typeface="Arial" panose="020B0604020202020204" pitchFamily="34" charset="0"/>
                <a:ea typeface="Calibri" panose="020F0502020204030204" pitchFamily="34" charset="0"/>
              </a:rPr>
              <a:t>of </a:t>
            </a:r>
            <a:endParaRPr lang="en-US" dirty="0" smtClean="0">
              <a:solidFill>
                <a:srgbClr val="000000"/>
              </a:solidFill>
              <a:latin typeface="Arial" panose="020B0604020202020204" pitchFamily="34" charset="0"/>
              <a:ea typeface="Calibri" panose="020F0502020204030204" pitchFamily="34" charset="0"/>
            </a:endParaRPr>
          </a:p>
          <a:p>
            <a:r>
              <a:rPr lang="en-US" dirty="0" smtClean="0">
                <a:solidFill>
                  <a:srgbClr val="000000"/>
                </a:solidFill>
                <a:latin typeface="Arial" panose="020B0604020202020204" pitchFamily="34" charset="0"/>
                <a:ea typeface="Calibri" panose="020F0502020204030204" pitchFamily="34" charset="0"/>
              </a:rPr>
              <a:t>6V; Low-Voltage Indicator Circuit will help Damage from </a:t>
            </a:r>
          </a:p>
          <a:p>
            <a:r>
              <a:rPr lang="en-US" dirty="0" smtClean="0">
                <a:solidFill>
                  <a:srgbClr val="000000"/>
                </a:solidFill>
                <a:latin typeface="Arial" panose="020B0604020202020204" pitchFamily="34" charset="0"/>
                <a:ea typeface="Calibri" panose="020F0502020204030204" pitchFamily="34" charset="0"/>
              </a:rPr>
              <a:t>Inadequate Power</a:t>
            </a:r>
          </a:p>
          <a:p>
            <a:pPr marL="285750" indent="-285750">
              <a:buFont typeface="Arial" panose="020B0604020202020204" pitchFamily="34" charset="0"/>
              <a:buChar char="•"/>
            </a:pPr>
            <a:r>
              <a:rPr lang="en-US" dirty="0" smtClean="0">
                <a:solidFill>
                  <a:srgbClr val="000000"/>
                </a:solidFill>
                <a:latin typeface="Arial" panose="020B0604020202020204" pitchFamily="34" charset="0"/>
                <a:ea typeface="Calibri" panose="020F0502020204030204" pitchFamily="34" charset="0"/>
              </a:rPr>
              <a:t>PCB Has a Critical Upper Limit of 12V; Buck Regulator </a:t>
            </a:r>
          </a:p>
          <a:p>
            <a:pPr marL="285750" indent="-285750">
              <a:buFont typeface="Arial" panose="020B0604020202020204" pitchFamily="34" charset="0"/>
              <a:buChar char="•"/>
            </a:pPr>
            <a:endParaRPr lang="en-US" dirty="0"/>
          </a:p>
        </p:txBody>
      </p:sp>
      <p:sp>
        <p:nvSpPr>
          <p:cNvPr id="7" name="Rectangle 6"/>
          <p:cNvSpPr/>
          <p:nvPr/>
        </p:nvSpPr>
        <p:spPr>
          <a:xfrm>
            <a:off x="8019805" y="1502868"/>
            <a:ext cx="3121432" cy="369332"/>
          </a:xfrm>
          <a:prstGeom prst="rect">
            <a:avLst/>
          </a:prstGeom>
        </p:spPr>
        <p:txBody>
          <a:bodyPr wrap="none">
            <a:spAutoFit/>
          </a:bodyPr>
          <a:lstStyle/>
          <a:p>
            <a:r>
              <a:rPr lang="en-US" dirty="0">
                <a:latin typeface="Arial" panose="020B0604020202020204" pitchFamily="34" charset="0"/>
                <a:ea typeface="Calibri" panose="020F0502020204030204" pitchFamily="34" charset="0"/>
              </a:rPr>
              <a:t>Low-Voltage Indicator Circuit</a:t>
            </a:r>
            <a:endParaRPr lang="en-US" dirty="0"/>
          </a:p>
        </p:txBody>
      </p:sp>
      <p:sp>
        <p:nvSpPr>
          <p:cNvPr id="8" name="Rectangle 7"/>
          <p:cNvSpPr/>
          <p:nvPr/>
        </p:nvSpPr>
        <p:spPr>
          <a:xfrm>
            <a:off x="2806020" y="1502868"/>
            <a:ext cx="3018775" cy="369332"/>
          </a:xfrm>
          <a:prstGeom prst="rect">
            <a:avLst/>
          </a:prstGeom>
        </p:spPr>
        <p:txBody>
          <a:bodyPr wrap="none">
            <a:spAutoFit/>
          </a:bodyPr>
          <a:lstStyle/>
          <a:p>
            <a:r>
              <a:rPr lang="en-US" dirty="0">
                <a:latin typeface="Arial" panose="020B0604020202020204" pitchFamily="34" charset="0"/>
                <a:ea typeface="Calibri" panose="020F0502020204030204" pitchFamily="34" charset="0"/>
              </a:rPr>
              <a:t>Switching Regulator Circuit </a:t>
            </a:r>
            <a:endParaRPr lang="en-US" dirty="0"/>
          </a:p>
        </p:txBody>
      </p:sp>
    </p:spTree>
    <p:extLst>
      <p:ext uri="{BB962C8B-B14F-4D97-AF65-F5344CB8AC3E}">
        <p14:creationId xmlns:p14="http://schemas.microsoft.com/office/powerpoint/2010/main" val="9822167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System Program Flow</a:t>
            </a:r>
            <a:endParaRPr lang="en-US" dirty="0"/>
          </a:p>
        </p:txBody>
      </p:sp>
      <p:sp>
        <p:nvSpPr>
          <p:cNvPr id="3" name="Content Placeholder 2"/>
          <p:cNvSpPr>
            <a:spLocks noGrp="1"/>
          </p:cNvSpPr>
          <p:nvPr>
            <p:ph idx="1"/>
          </p:nvPr>
        </p:nvSpPr>
        <p:spPr>
          <a:xfrm>
            <a:off x="1121536" y="1619956"/>
            <a:ext cx="10213214" cy="5018970"/>
          </a:xfrm>
        </p:spPr>
        <p:txBody>
          <a:bodyPr>
            <a:normAutofit/>
          </a:bodyPr>
          <a:lstStyle/>
          <a:p>
            <a:r>
              <a:rPr lang="en-US" dirty="0" smtClean="0"/>
              <a:t>Processor accepts command string </a:t>
            </a:r>
            <a:r>
              <a:rPr lang="en-US" dirty="0" smtClean="0"/>
              <a:t>with </a:t>
            </a:r>
            <a:r>
              <a:rPr lang="en-US" dirty="0" smtClean="0"/>
              <a:t>3 types of remote </a:t>
            </a:r>
            <a:r>
              <a:rPr lang="en-US" dirty="0" smtClean="0"/>
              <a:t>commands (forward, left, right) and inputs them into MCU serial buffer</a:t>
            </a:r>
            <a:endParaRPr lang="en-US" dirty="0" smtClean="0"/>
          </a:p>
          <a:p>
            <a:r>
              <a:rPr lang="en-US" dirty="0" smtClean="0"/>
              <a:t>Cycles through all the commands using a switch statement.</a:t>
            </a:r>
          </a:p>
          <a:p>
            <a:r>
              <a:rPr lang="en-US" dirty="0" smtClean="0"/>
              <a:t>Forward </a:t>
            </a:r>
            <a:r>
              <a:rPr lang="en-US" dirty="0" smtClean="0"/>
              <a:t>commands </a:t>
            </a:r>
            <a:r>
              <a:rPr lang="en-US" dirty="0" smtClean="0"/>
              <a:t>stops if given too many using front ultrasonic sensor to avoid wall collision.</a:t>
            </a:r>
          </a:p>
          <a:p>
            <a:r>
              <a:rPr lang="en-US" dirty="0"/>
              <a:t>Ground Vehicle goes forward or turns based on remote sensing, if vehicle stops short before turn, the turn command senses the wall until it can perform the turn to avoid wall collision</a:t>
            </a:r>
            <a:r>
              <a:rPr lang="en-US" dirty="0" smtClean="0"/>
              <a:t>.</a:t>
            </a:r>
            <a:endParaRPr lang="en-US" dirty="0" smtClean="0"/>
          </a:p>
          <a:p>
            <a:r>
              <a:rPr lang="en-US" dirty="0" smtClean="0"/>
              <a:t>Side ultrasonic sensors allow for path correction to avoid wall </a:t>
            </a:r>
            <a:r>
              <a:rPr lang="en-US" dirty="0" err="1" smtClean="0"/>
              <a:t>collissions</a:t>
            </a:r>
            <a:r>
              <a:rPr lang="en-US" dirty="0" smtClean="0"/>
              <a:t>, depending on the distance the two sensors read.</a:t>
            </a:r>
            <a:endParaRPr lang="en-US" dirty="0" smtClean="0"/>
          </a:p>
          <a:p>
            <a:endParaRPr lang="en-US" dirty="0"/>
          </a:p>
        </p:txBody>
      </p:sp>
    </p:spTree>
    <p:extLst>
      <p:ext uri="{BB962C8B-B14F-4D97-AF65-F5344CB8AC3E}">
        <p14:creationId xmlns:p14="http://schemas.microsoft.com/office/powerpoint/2010/main" val="1686418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79236" y="270308"/>
            <a:ext cx="9601200" cy="1485900"/>
          </a:xfrm>
        </p:spPr>
        <p:txBody>
          <a:bodyPr/>
          <a:lstStyle/>
          <a:p>
            <a:r>
              <a:rPr lang="en-US" dirty="0" smtClean="0"/>
              <a:t>Maze Solver Overview </a:t>
            </a:r>
            <a:endParaRPr lang="en-US" dirty="0"/>
          </a:p>
        </p:txBody>
      </p:sp>
      <p:pic>
        <p:nvPicPr>
          <p:cNvPr id="1030" name="Picture 6" descr="https://static-s.aa-cdn.net/img/gp/20600004852839/3nsXBuN74fQXpt7Pq3z52kNPWnl0BatXkRp8pO1Nzw__GyetdeSG8UwC8vBIuIbymQ=h9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7232" y="1449059"/>
            <a:ext cx="1308772" cy="130877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icons.iconarchive.com/icons/paomedia/small-n-flat/1024/device-laptop-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5891" y="3764930"/>
            <a:ext cx="1154545" cy="115454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a:stCxn id="1030" idx="3"/>
            <a:endCxn id="1044" idx="1"/>
          </p:cNvCxnSpPr>
          <p:nvPr/>
        </p:nvCxnSpPr>
        <p:spPr>
          <a:xfrm>
            <a:off x="6446004" y="2103445"/>
            <a:ext cx="3279887" cy="2238758"/>
          </a:xfrm>
          <a:prstGeom prst="straightConnector1">
            <a:avLst/>
          </a:prstGeom>
          <a:ln>
            <a:solidFill>
              <a:schemeClr val="dk1"/>
            </a:solidFill>
            <a:prstDash val="sysDot"/>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rot="2087321">
            <a:off x="7347014" y="2860542"/>
            <a:ext cx="1345240" cy="261610"/>
          </a:xfrm>
          <a:prstGeom prst="rect">
            <a:avLst/>
          </a:prstGeom>
          <a:noFill/>
        </p:spPr>
        <p:txBody>
          <a:bodyPr wrap="none" rtlCol="0">
            <a:spAutoFit/>
          </a:bodyPr>
          <a:lstStyle/>
          <a:p>
            <a:r>
              <a:rPr lang="en-US" sz="1100" dirty="0" smtClean="0"/>
              <a:t>Video Transmission</a:t>
            </a:r>
            <a:endParaRPr lang="en-US" sz="1100" dirty="0"/>
          </a:p>
        </p:txBody>
      </p:sp>
      <p:pic>
        <p:nvPicPr>
          <p:cNvPr id="1048" name="Picture 24" descr="http://forum.unity3d.com/attachments/maze1-png.1129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2738879" y="4174305"/>
            <a:ext cx="2144135" cy="214413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328803" y="4919475"/>
            <a:ext cx="453970" cy="307777"/>
          </a:xfrm>
          <a:prstGeom prst="rect">
            <a:avLst/>
          </a:prstGeom>
          <a:noFill/>
        </p:spPr>
        <p:txBody>
          <a:bodyPr wrap="none" rtlCol="0">
            <a:spAutoFit/>
          </a:bodyPr>
          <a:lstStyle/>
          <a:p>
            <a:r>
              <a:rPr lang="en-US" sz="1400" dirty="0" smtClean="0"/>
              <a:t>Exit</a:t>
            </a:r>
            <a:endParaRPr lang="en-US" sz="1400" dirty="0"/>
          </a:p>
        </p:txBody>
      </p:sp>
      <p:sp>
        <p:nvSpPr>
          <p:cNvPr id="15" name="TextBox 14"/>
          <p:cNvSpPr txBox="1"/>
          <p:nvPr/>
        </p:nvSpPr>
        <p:spPr>
          <a:xfrm>
            <a:off x="4864165" y="4692418"/>
            <a:ext cx="862737" cy="307777"/>
          </a:xfrm>
          <a:prstGeom prst="rect">
            <a:avLst/>
          </a:prstGeom>
          <a:noFill/>
        </p:spPr>
        <p:txBody>
          <a:bodyPr wrap="none" rtlCol="0">
            <a:spAutoFit/>
          </a:bodyPr>
          <a:lstStyle/>
          <a:p>
            <a:r>
              <a:rPr lang="en-US" sz="1400" dirty="0" smtClean="0"/>
              <a:t>Entrance</a:t>
            </a:r>
            <a:endParaRPr lang="en-US" sz="1400" dirty="0"/>
          </a:p>
        </p:txBody>
      </p:sp>
      <p:pic>
        <p:nvPicPr>
          <p:cNvPr id="1052" name="Picture 28" descr="https://lh4.ggpht.com/i4t96mhIRHD_nS2NdB2sT1S7QHnp6u7uVXp1SzMXCelcE4emspsHcidKoxwLhaoTJHl-=w3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1458" y="5124765"/>
            <a:ext cx="777657" cy="777657"/>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cxnSp>
        <p:nvCxnSpPr>
          <p:cNvPr id="30" name="Straight Connector 29"/>
          <p:cNvCxnSpPr>
            <a:stCxn id="1044" idx="2"/>
          </p:cNvCxnSpPr>
          <p:nvPr/>
        </p:nvCxnSpPr>
        <p:spPr>
          <a:xfrm>
            <a:off x="10303164" y="4919475"/>
            <a:ext cx="13854" cy="65379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24" name="Straight Arrow Connector 1023"/>
          <p:cNvCxnSpPr/>
          <p:nvPr/>
        </p:nvCxnSpPr>
        <p:spPr>
          <a:xfrm flipH="1">
            <a:off x="6243718" y="5573272"/>
            <a:ext cx="4073300" cy="0"/>
          </a:xfrm>
          <a:prstGeom prst="straightConnector1">
            <a:avLst/>
          </a:prstGeom>
          <a:ln>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029" name="TextBox 1028"/>
          <p:cNvSpPr txBox="1"/>
          <p:nvPr/>
        </p:nvSpPr>
        <p:spPr>
          <a:xfrm>
            <a:off x="7200675" y="5251984"/>
            <a:ext cx="1329210" cy="261610"/>
          </a:xfrm>
          <a:prstGeom prst="rect">
            <a:avLst/>
          </a:prstGeom>
          <a:noFill/>
        </p:spPr>
        <p:txBody>
          <a:bodyPr wrap="none" rtlCol="0">
            <a:spAutoFit/>
          </a:bodyPr>
          <a:lstStyle/>
          <a:p>
            <a:r>
              <a:rPr lang="en-US" sz="1100" dirty="0" smtClean="0"/>
              <a:t>Vehicle Commands</a:t>
            </a:r>
            <a:endParaRPr lang="en-US" sz="1100" dirty="0"/>
          </a:p>
        </p:txBody>
      </p:sp>
      <p:cxnSp>
        <p:nvCxnSpPr>
          <p:cNvPr id="1033" name="Straight Connector 1032"/>
          <p:cNvCxnSpPr/>
          <p:nvPr/>
        </p:nvCxnSpPr>
        <p:spPr>
          <a:xfrm flipH="1">
            <a:off x="3694545" y="2332574"/>
            <a:ext cx="2070342" cy="1519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7" name="Straight Connector 1036"/>
          <p:cNvCxnSpPr/>
          <p:nvPr/>
        </p:nvCxnSpPr>
        <p:spPr>
          <a:xfrm flipH="1">
            <a:off x="5295533" y="2314563"/>
            <a:ext cx="496085" cy="217419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9002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5475" y="619125"/>
            <a:ext cx="8401050" cy="5619750"/>
          </a:xfrm>
          <a:prstGeom prst="rect">
            <a:avLst/>
          </a:prstGeom>
        </p:spPr>
      </p:pic>
    </p:spTree>
    <p:extLst>
      <p:ext uri="{BB962C8B-B14F-4D97-AF65-F5344CB8AC3E}">
        <p14:creationId xmlns:p14="http://schemas.microsoft.com/office/powerpoint/2010/main" val="1099869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Ultrasonic Sensors</a:t>
            </a:r>
            <a:endParaRPr lang="en-US" dirty="0"/>
          </a:p>
        </p:txBody>
      </p:sp>
      <p:sp>
        <p:nvSpPr>
          <p:cNvPr id="4" name="Content Placeholder 3"/>
          <p:cNvSpPr>
            <a:spLocks noGrp="1"/>
          </p:cNvSpPr>
          <p:nvPr>
            <p:ph sz="half" idx="1"/>
          </p:nvPr>
        </p:nvSpPr>
        <p:spPr>
          <a:xfrm>
            <a:off x="1383321" y="1559169"/>
            <a:ext cx="6623539" cy="2215662"/>
          </a:xfrm>
        </p:spPr>
        <p:txBody>
          <a:bodyPr>
            <a:normAutofit/>
          </a:bodyPr>
          <a:lstStyle/>
          <a:p>
            <a:r>
              <a:rPr lang="en-US" dirty="0" smtClean="0"/>
              <a:t>Several HC-SR04 proximity sensors will be used to prevent the ground vehicle from crashing into the walls of the maze.</a:t>
            </a:r>
          </a:p>
          <a:p>
            <a:r>
              <a:rPr lang="en-US" dirty="0" smtClean="0"/>
              <a:t>Unlike Infrared sensors, their measurements are not affected by optical reflectivity and color of the target</a:t>
            </a:r>
            <a:r>
              <a:rPr lang="en-US" dirty="0" smtClean="0"/>
              <a:t>. </a:t>
            </a:r>
            <a:endParaRPr lang="en-US" dirty="0" smtClean="0"/>
          </a:p>
          <a:p>
            <a:endParaRPr lang="en-US" dirty="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062692" y="3900701"/>
            <a:ext cx="6862107" cy="2645285"/>
          </a:xfrm>
        </p:spPr>
      </p:pic>
      <p:pic>
        <p:nvPicPr>
          <p:cNvPr id="4098" name="Picture 2" descr="C:\Users\Nate\Downloads\IMG_175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883" b="22704"/>
          <a:stretch/>
        </p:blipFill>
        <p:spPr bwMode="auto">
          <a:xfrm>
            <a:off x="9050216" y="3153509"/>
            <a:ext cx="2790091" cy="149438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p:cNvGraphicFramePr>
            <a:graphicFrameLocks noGrp="1"/>
          </p:cNvGraphicFramePr>
          <p:nvPr>
            <p:extLst/>
          </p:nvPr>
        </p:nvGraphicFramePr>
        <p:xfrm>
          <a:off x="8186614" y="168813"/>
          <a:ext cx="3653694" cy="2898720"/>
        </p:xfrm>
        <a:graphic>
          <a:graphicData uri="http://schemas.openxmlformats.org/drawingml/2006/table">
            <a:tbl>
              <a:tblPr firstRow="1" bandRow="1">
                <a:tableStyleId>{5C22544A-7EE6-4342-B048-85BDC9FD1C3A}</a:tableStyleId>
              </a:tblPr>
              <a:tblGrid>
                <a:gridCol w="1826847">
                  <a:extLst>
                    <a:ext uri="{9D8B030D-6E8A-4147-A177-3AD203B41FA5}">
                      <a16:colId xmlns:a16="http://schemas.microsoft.com/office/drawing/2014/main" val="20000"/>
                    </a:ext>
                  </a:extLst>
                </a:gridCol>
                <a:gridCol w="1826847">
                  <a:extLst>
                    <a:ext uri="{9D8B030D-6E8A-4147-A177-3AD203B41FA5}">
                      <a16:colId xmlns:a16="http://schemas.microsoft.com/office/drawing/2014/main" val="20001"/>
                    </a:ext>
                  </a:extLst>
                </a:gridCol>
              </a:tblGrid>
              <a:tr h="440796">
                <a:tc>
                  <a:txBody>
                    <a:bodyPr/>
                    <a:lstStyle/>
                    <a:p>
                      <a:pPr algn="ctr"/>
                      <a:r>
                        <a:rPr lang="en-US" dirty="0" smtClean="0"/>
                        <a:t>Cost (5pcs.)</a:t>
                      </a:r>
                      <a:endParaRPr lang="en-US" dirty="0"/>
                    </a:p>
                  </a:txBody>
                  <a:tcPr/>
                </a:tc>
                <a:tc>
                  <a:txBody>
                    <a:bodyPr/>
                    <a:lstStyle/>
                    <a:p>
                      <a:pPr algn="ctr"/>
                      <a:r>
                        <a:rPr lang="en-US" dirty="0" smtClean="0"/>
                        <a:t>$8.69</a:t>
                      </a:r>
                      <a:endParaRPr lang="en-US" dirty="0"/>
                    </a:p>
                  </a:txBody>
                  <a:tcPr/>
                </a:tc>
                <a:extLst>
                  <a:ext uri="{0D108BD9-81ED-4DB2-BD59-A6C34878D82A}">
                    <a16:rowId xmlns:a16="http://schemas.microsoft.com/office/drawing/2014/main" val="10000"/>
                  </a:ext>
                </a:extLst>
              </a:tr>
              <a:tr h="629708">
                <a:tc>
                  <a:txBody>
                    <a:bodyPr/>
                    <a:lstStyle/>
                    <a:p>
                      <a:pPr algn="ctr"/>
                      <a:r>
                        <a:rPr lang="en-US" dirty="0" smtClean="0"/>
                        <a:t>Operating</a:t>
                      </a:r>
                      <a:r>
                        <a:rPr lang="en-US" baseline="0" dirty="0" smtClean="0"/>
                        <a:t>  </a:t>
                      </a:r>
                      <a:r>
                        <a:rPr lang="en-US" dirty="0" smtClean="0"/>
                        <a:t>Voltage</a:t>
                      </a:r>
                      <a:endParaRPr lang="en-US" dirty="0"/>
                    </a:p>
                  </a:txBody>
                  <a:tcPr/>
                </a:tc>
                <a:tc>
                  <a:txBody>
                    <a:bodyPr/>
                    <a:lstStyle/>
                    <a:p>
                      <a:pPr algn="ctr"/>
                      <a:r>
                        <a:rPr lang="en-US" dirty="0" smtClean="0"/>
                        <a:t>5V</a:t>
                      </a:r>
                      <a:endParaRPr lang="en-US" dirty="0"/>
                    </a:p>
                  </a:txBody>
                  <a:tcPr anchor="ctr"/>
                </a:tc>
                <a:extLst>
                  <a:ext uri="{0D108BD9-81ED-4DB2-BD59-A6C34878D82A}">
                    <a16:rowId xmlns:a16="http://schemas.microsoft.com/office/drawing/2014/main" val="10001"/>
                  </a:ext>
                </a:extLst>
              </a:tr>
              <a:tr h="446244">
                <a:tc>
                  <a:txBody>
                    <a:bodyPr/>
                    <a:lstStyle/>
                    <a:p>
                      <a:pPr algn="ctr"/>
                      <a:r>
                        <a:rPr lang="en-US" dirty="0" smtClean="0"/>
                        <a:t>Supply Current</a:t>
                      </a:r>
                      <a:endParaRPr lang="en-US" dirty="0"/>
                    </a:p>
                  </a:txBody>
                  <a:tcPr/>
                </a:tc>
                <a:tc>
                  <a:txBody>
                    <a:bodyPr/>
                    <a:lstStyle/>
                    <a:p>
                      <a:pPr algn="ctr"/>
                      <a:r>
                        <a:rPr lang="en-US" dirty="0" smtClean="0"/>
                        <a:t>15mA</a:t>
                      </a:r>
                      <a:endParaRPr lang="en-US" dirty="0"/>
                    </a:p>
                  </a:txBody>
                  <a:tcPr anchor="ctr"/>
                </a:tc>
                <a:extLst>
                  <a:ext uri="{0D108BD9-81ED-4DB2-BD59-A6C34878D82A}">
                    <a16:rowId xmlns:a16="http://schemas.microsoft.com/office/drawing/2014/main" val="10002"/>
                  </a:ext>
                </a:extLst>
              </a:tr>
              <a:tr h="629708">
                <a:tc>
                  <a:txBody>
                    <a:bodyPr/>
                    <a:lstStyle/>
                    <a:p>
                      <a:pPr algn="ctr"/>
                      <a:r>
                        <a:rPr lang="en-US" dirty="0" smtClean="0"/>
                        <a:t>Power Consumption</a:t>
                      </a:r>
                      <a:endParaRPr lang="en-US" dirty="0"/>
                    </a:p>
                  </a:txBody>
                  <a:tcPr/>
                </a:tc>
                <a:tc>
                  <a:txBody>
                    <a:bodyPr/>
                    <a:lstStyle/>
                    <a:p>
                      <a:pPr algn="ctr"/>
                      <a:r>
                        <a:rPr lang="en-US" dirty="0" smtClean="0"/>
                        <a:t>75mW</a:t>
                      </a:r>
                      <a:endParaRPr lang="en-US" dirty="0"/>
                    </a:p>
                  </a:txBody>
                  <a:tcPr anchor="ctr"/>
                </a:tc>
                <a:extLst>
                  <a:ext uri="{0D108BD9-81ED-4DB2-BD59-A6C34878D82A}">
                    <a16:rowId xmlns:a16="http://schemas.microsoft.com/office/drawing/2014/main" val="10003"/>
                  </a:ext>
                </a:extLst>
              </a:tr>
              <a:tr h="254997">
                <a:tc>
                  <a:txBody>
                    <a:bodyPr/>
                    <a:lstStyle/>
                    <a:p>
                      <a:pPr algn="ctr"/>
                      <a:r>
                        <a:rPr lang="en-US" dirty="0" smtClean="0"/>
                        <a:t>Range</a:t>
                      </a:r>
                      <a:endParaRPr lang="en-US" dirty="0"/>
                    </a:p>
                  </a:txBody>
                  <a:tcPr/>
                </a:tc>
                <a:tc>
                  <a:txBody>
                    <a:bodyPr/>
                    <a:lstStyle/>
                    <a:p>
                      <a:pPr algn="ctr"/>
                      <a:r>
                        <a:rPr lang="en-US" dirty="0" smtClean="0"/>
                        <a:t>2-500cm</a:t>
                      </a:r>
                      <a:endParaRPr lang="en-US" dirty="0"/>
                    </a:p>
                  </a:txBody>
                  <a:tcPr anchor="ctr"/>
                </a:tc>
                <a:extLst>
                  <a:ext uri="{0D108BD9-81ED-4DB2-BD59-A6C34878D82A}">
                    <a16:rowId xmlns:a16="http://schemas.microsoft.com/office/drawing/2014/main" val="10004"/>
                  </a:ext>
                </a:extLst>
              </a:tr>
              <a:tr h="254997">
                <a:tc>
                  <a:txBody>
                    <a:bodyPr/>
                    <a:lstStyle/>
                    <a:p>
                      <a:pPr algn="ctr"/>
                      <a:r>
                        <a:rPr lang="en-US" dirty="0" smtClean="0"/>
                        <a:t>Weight</a:t>
                      </a:r>
                      <a:endParaRPr lang="en-US" dirty="0"/>
                    </a:p>
                  </a:txBody>
                  <a:tcPr/>
                </a:tc>
                <a:tc>
                  <a:txBody>
                    <a:bodyPr/>
                    <a:lstStyle/>
                    <a:p>
                      <a:pPr algn="ctr"/>
                      <a:r>
                        <a:rPr lang="en-US" dirty="0" smtClean="0"/>
                        <a:t>15g</a:t>
                      </a:r>
                      <a:endParaRPr lang="en-US" dirty="0"/>
                    </a:p>
                  </a:txBody>
                  <a:tcPr anchor="ctr"/>
                </a:tc>
                <a:extLst>
                  <a:ext uri="{0D108BD9-81ED-4DB2-BD59-A6C34878D82A}">
                    <a16:rowId xmlns:a16="http://schemas.microsoft.com/office/drawing/2014/main" val="10005"/>
                  </a:ext>
                </a:extLst>
              </a:tr>
            </a:tbl>
          </a:graphicData>
        </a:graphic>
      </p:graphicFrame>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4916275"/>
            <a:ext cx="3915508" cy="1605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9059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Prospective Design Improvements</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6183851" y="900692"/>
            <a:ext cx="4562233" cy="6583212"/>
          </a:xfrm>
          <a:prstGeom prst="rect">
            <a:avLst/>
          </a:prstGeom>
          <a:noFill/>
          <a:ln>
            <a:noFill/>
          </a:ln>
        </p:spPr>
      </p:pic>
      <p:sp>
        <p:nvSpPr>
          <p:cNvPr id="5" name="TextBox 4"/>
          <p:cNvSpPr txBox="1"/>
          <p:nvPr/>
        </p:nvSpPr>
        <p:spPr>
          <a:xfrm>
            <a:off x="1371600" y="1571535"/>
            <a:ext cx="2703882" cy="1200329"/>
          </a:xfrm>
          <a:prstGeom prst="rect">
            <a:avLst/>
          </a:prstGeom>
          <a:noFill/>
        </p:spPr>
        <p:txBody>
          <a:bodyPr wrap="none" rtlCol="0">
            <a:spAutoFit/>
          </a:bodyPr>
          <a:lstStyle/>
          <a:p>
            <a:pPr marL="285750" indent="-285750">
              <a:buFont typeface="Arial" panose="020B0604020202020204" pitchFamily="34" charset="0"/>
              <a:buChar char="•"/>
            </a:pPr>
            <a:r>
              <a:rPr lang="en-US" dirty="0" smtClean="0"/>
              <a:t>PCB Chassis</a:t>
            </a:r>
          </a:p>
          <a:p>
            <a:pPr marL="285750" indent="-285750">
              <a:buFont typeface="Arial" panose="020B0604020202020204" pitchFamily="34" charset="0"/>
              <a:buChar char="•"/>
            </a:pPr>
            <a:r>
              <a:rPr lang="en-US" dirty="0" smtClean="0"/>
              <a:t>Much Smaller in Size</a:t>
            </a:r>
          </a:p>
          <a:p>
            <a:pPr marL="285750" indent="-285750">
              <a:buFont typeface="Arial" panose="020B0604020202020204" pitchFamily="34" charset="0"/>
              <a:buChar char="•"/>
            </a:pPr>
            <a:r>
              <a:rPr lang="en-US" dirty="0" smtClean="0"/>
              <a:t>More accurate Turning</a:t>
            </a:r>
          </a:p>
          <a:p>
            <a:pPr marL="285750" indent="-285750">
              <a:buFont typeface="Arial" panose="020B0604020202020204" pitchFamily="34" charset="0"/>
              <a:buChar char="•"/>
            </a:pPr>
            <a:r>
              <a:rPr lang="en-US" dirty="0" smtClean="0"/>
              <a:t>Better Power Efficiency</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7149" t="9484" r="4742" b="8869"/>
          <a:stretch/>
        </p:blipFill>
        <p:spPr>
          <a:xfrm>
            <a:off x="1507761" y="3657599"/>
            <a:ext cx="2834641" cy="2263141"/>
          </a:xfrm>
          <a:prstGeom prst="rect">
            <a:avLst/>
          </a:prstGeom>
        </p:spPr>
      </p:pic>
    </p:spTree>
    <p:extLst>
      <p:ext uri="{BB962C8B-B14F-4D97-AF65-F5344CB8AC3E}">
        <p14:creationId xmlns:p14="http://schemas.microsoft.com/office/powerpoint/2010/main" val="529973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PCB Chassis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93923" y="2171700"/>
            <a:ext cx="4721614" cy="339675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7866" y="1106701"/>
            <a:ext cx="3731383" cy="212999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7257" y="3701780"/>
            <a:ext cx="3332603" cy="2499452"/>
          </a:xfrm>
          <a:prstGeom prst="rect">
            <a:avLst/>
          </a:prstGeom>
        </p:spPr>
      </p:pic>
    </p:spTree>
    <p:extLst>
      <p:ext uri="{BB962C8B-B14F-4D97-AF65-F5344CB8AC3E}">
        <p14:creationId xmlns:p14="http://schemas.microsoft.com/office/powerpoint/2010/main" val="3760195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7991" y="2705986"/>
            <a:ext cx="9601200" cy="1485900"/>
          </a:xfrm>
        </p:spPr>
        <p:txBody>
          <a:bodyPr/>
          <a:lstStyle/>
          <a:p>
            <a:r>
              <a:rPr lang="en-US" dirty="0" smtClean="0"/>
              <a:t>Administrative Content</a:t>
            </a:r>
            <a:endParaRPr lang="en-US" dirty="0"/>
          </a:p>
        </p:txBody>
      </p:sp>
    </p:spTree>
    <p:extLst>
      <p:ext uri="{BB962C8B-B14F-4D97-AF65-F5344CB8AC3E}">
        <p14:creationId xmlns:p14="http://schemas.microsoft.com/office/powerpoint/2010/main" val="37145957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Sponsors</a:t>
            </a:r>
            <a:endParaRPr lang="en-US" dirty="0"/>
          </a:p>
        </p:txBody>
      </p:sp>
      <p:sp>
        <p:nvSpPr>
          <p:cNvPr id="3" name="Content Placeholder 2"/>
          <p:cNvSpPr>
            <a:spLocks noGrp="1"/>
          </p:cNvSpPr>
          <p:nvPr>
            <p:ph idx="1"/>
          </p:nvPr>
        </p:nvSpPr>
        <p:spPr/>
        <p:txBody>
          <a:bodyPr/>
          <a:lstStyle/>
          <a:p>
            <a:r>
              <a:rPr lang="en-US" dirty="0" smtClean="0"/>
              <a:t>We’d like to thank Boeing and </a:t>
            </a:r>
            <a:r>
              <a:rPr lang="en-US" dirty="0" err="1" smtClean="0"/>
              <a:t>Leidos</a:t>
            </a:r>
            <a:r>
              <a:rPr lang="en-US" dirty="0" smtClean="0"/>
              <a:t> for funding our project and the UCF EECS department providing us with hardware.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3908" y="3044232"/>
            <a:ext cx="5918198" cy="1618488"/>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3552" t="18066" r="6271" b="11903"/>
          <a:stretch/>
        </p:blipFill>
        <p:spPr>
          <a:xfrm>
            <a:off x="7110437" y="3027131"/>
            <a:ext cx="4612343" cy="181588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2020" y="4736362"/>
            <a:ext cx="1873180" cy="2013924"/>
          </a:xfrm>
          <a:prstGeom prst="rect">
            <a:avLst/>
          </a:prstGeom>
        </p:spPr>
      </p:pic>
    </p:spTree>
    <p:extLst>
      <p:ext uri="{BB962C8B-B14F-4D97-AF65-F5344CB8AC3E}">
        <p14:creationId xmlns:p14="http://schemas.microsoft.com/office/powerpoint/2010/main" val="11256087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851" y="0"/>
            <a:ext cx="9601200" cy="1485900"/>
          </a:xfrm>
        </p:spPr>
        <p:txBody>
          <a:bodyPr>
            <a:normAutofit/>
          </a:bodyPr>
          <a:lstStyle/>
          <a:p>
            <a:pPr>
              <a:lnSpc>
                <a:spcPct val="150000"/>
              </a:lnSpc>
            </a:pPr>
            <a:r>
              <a:rPr lang="en-US" sz="2800" dirty="0" smtClean="0"/>
              <a:t>Budget</a:t>
            </a:r>
            <a:r>
              <a:rPr lang="en-US" dirty="0"/>
              <a:t/>
            </a:r>
            <a:br>
              <a:rPr lang="en-US" dirty="0"/>
            </a:br>
            <a:endParaRPr lang="en-US" sz="28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44722194"/>
              </p:ext>
            </p:extLst>
          </p:nvPr>
        </p:nvGraphicFramePr>
        <p:xfrm>
          <a:off x="1938325" y="0"/>
          <a:ext cx="7315201" cy="6512013"/>
        </p:xfrm>
        <a:graphic>
          <a:graphicData uri="http://schemas.openxmlformats.org/drawingml/2006/table">
            <a:tbl>
              <a:tblPr>
                <a:tableStyleId>{5C22544A-7EE6-4342-B048-85BDC9FD1C3A}</a:tableStyleId>
              </a:tblPr>
              <a:tblGrid>
                <a:gridCol w="1783484">
                  <a:extLst>
                    <a:ext uri="{9D8B030D-6E8A-4147-A177-3AD203B41FA5}">
                      <a16:colId xmlns:a16="http://schemas.microsoft.com/office/drawing/2014/main" val="20000"/>
                    </a:ext>
                  </a:extLst>
                </a:gridCol>
                <a:gridCol w="829758">
                  <a:extLst>
                    <a:ext uri="{9D8B030D-6E8A-4147-A177-3AD203B41FA5}">
                      <a16:colId xmlns:a16="http://schemas.microsoft.com/office/drawing/2014/main" val="20001"/>
                    </a:ext>
                  </a:extLst>
                </a:gridCol>
                <a:gridCol w="763903">
                  <a:extLst>
                    <a:ext uri="{9D8B030D-6E8A-4147-A177-3AD203B41FA5}">
                      <a16:colId xmlns:a16="http://schemas.microsoft.com/office/drawing/2014/main" val="20002"/>
                    </a:ext>
                  </a:extLst>
                </a:gridCol>
                <a:gridCol w="632197">
                  <a:extLst>
                    <a:ext uri="{9D8B030D-6E8A-4147-A177-3AD203B41FA5}">
                      <a16:colId xmlns:a16="http://schemas.microsoft.com/office/drawing/2014/main" val="20003"/>
                    </a:ext>
                  </a:extLst>
                </a:gridCol>
                <a:gridCol w="3305859">
                  <a:extLst>
                    <a:ext uri="{9D8B030D-6E8A-4147-A177-3AD203B41FA5}">
                      <a16:colId xmlns:a16="http://schemas.microsoft.com/office/drawing/2014/main" val="20004"/>
                    </a:ext>
                  </a:extLst>
                </a:gridCol>
              </a:tblGrid>
              <a:tr h="580413">
                <a:tc>
                  <a:txBody>
                    <a:bodyPr/>
                    <a:lstStyle/>
                    <a:p>
                      <a:pPr algn="l" fontAlgn="b"/>
                      <a:r>
                        <a:rPr lang="en-US" sz="900" u="none" strike="noStrike" dirty="0">
                          <a:effectLst/>
                        </a:rPr>
                        <a:t>Part</a:t>
                      </a:r>
                      <a:endParaRPr lang="en-US" sz="900" b="0" i="0" u="none" strike="noStrike" dirty="0">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Purchaser</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Quantity</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Cost  </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Total Cost (Include tax+shipping when ordered) </a:t>
                      </a:r>
                      <a:endParaRPr lang="en-US" sz="900" b="0" i="0" u="none" strike="noStrike">
                        <a:solidFill>
                          <a:srgbClr val="000000"/>
                        </a:solidFill>
                        <a:effectLst/>
                        <a:latin typeface="Calibri" panose="020F0502020204030204" pitchFamily="34" charset="0"/>
                      </a:endParaRPr>
                    </a:p>
                  </a:txBody>
                  <a:tcPr marL="6361" marR="6361" marT="6361" marB="0" anchor="b"/>
                </a:tc>
                <a:extLst>
                  <a:ext uri="{0D108BD9-81ED-4DB2-BD59-A6C34878D82A}">
                    <a16:rowId xmlns:a16="http://schemas.microsoft.com/office/drawing/2014/main" val="10000"/>
                  </a:ext>
                </a:extLst>
              </a:tr>
              <a:tr h="395440">
                <a:tc>
                  <a:txBody>
                    <a:bodyPr/>
                    <a:lstStyle/>
                    <a:p>
                      <a:pPr algn="l" fontAlgn="b"/>
                      <a:r>
                        <a:rPr lang="en-US" sz="900" u="none" strike="noStrike">
                          <a:effectLst/>
                        </a:rPr>
                        <a:t>SD1 Documentation</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Hamza</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47.98 </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dirty="0">
                          <a:effectLst/>
                        </a:rPr>
                        <a:t> $                                                                                              47.98 </a:t>
                      </a:r>
                      <a:endParaRPr lang="en-US" sz="900" b="0" i="0" u="none" strike="noStrike" dirty="0">
                        <a:solidFill>
                          <a:srgbClr val="000000"/>
                        </a:solidFill>
                        <a:effectLst/>
                        <a:latin typeface="Calibri" panose="020F0502020204030204" pitchFamily="34" charset="0"/>
                      </a:endParaRPr>
                    </a:p>
                  </a:txBody>
                  <a:tcPr marL="6361" marR="6361" marT="6361" marB="0" anchor="b"/>
                </a:tc>
                <a:extLst>
                  <a:ext uri="{0D108BD9-81ED-4DB2-BD59-A6C34878D82A}">
                    <a16:rowId xmlns:a16="http://schemas.microsoft.com/office/drawing/2014/main" val="10001"/>
                  </a:ext>
                </a:extLst>
              </a:tr>
              <a:tr h="395440">
                <a:tc>
                  <a:txBody>
                    <a:bodyPr/>
                    <a:lstStyle/>
                    <a:p>
                      <a:pPr algn="l" fontAlgn="b"/>
                      <a:r>
                        <a:rPr lang="en-US" sz="900" u="none" strike="noStrike">
                          <a:effectLst/>
                        </a:rPr>
                        <a:t>XBee Module</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Hamza</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2</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24.95 </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58.52 </a:t>
                      </a:r>
                      <a:endParaRPr lang="en-US" sz="900" b="0" i="0" u="none" strike="noStrike">
                        <a:solidFill>
                          <a:srgbClr val="000000"/>
                        </a:solidFill>
                        <a:effectLst/>
                        <a:latin typeface="Calibri" panose="020F0502020204030204" pitchFamily="34" charset="0"/>
                      </a:endParaRPr>
                    </a:p>
                  </a:txBody>
                  <a:tcPr marL="6361" marR="6361" marT="6361" marB="0" anchor="b"/>
                </a:tc>
                <a:extLst>
                  <a:ext uri="{0D108BD9-81ED-4DB2-BD59-A6C34878D82A}">
                    <a16:rowId xmlns:a16="http://schemas.microsoft.com/office/drawing/2014/main" val="10002"/>
                  </a:ext>
                </a:extLst>
              </a:tr>
              <a:tr h="395440">
                <a:tc>
                  <a:txBody>
                    <a:bodyPr/>
                    <a:lstStyle/>
                    <a:p>
                      <a:pPr algn="l" fontAlgn="b"/>
                      <a:r>
                        <a:rPr lang="en-US" sz="900" u="none" strike="noStrike">
                          <a:effectLst/>
                        </a:rPr>
                        <a:t>Xbee Explorer Dongle</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Hamza</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24.95 </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24.95 </a:t>
                      </a:r>
                      <a:endParaRPr lang="en-US" sz="900" b="0" i="0" u="none" strike="noStrike">
                        <a:solidFill>
                          <a:srgbClr val="000000"/>
                        </a:solidFill>
                        <a:effectLst/>
                        <a:latin typeface="Calibri" panose="020F0502020204030204" pitchFamily="34" charset="0"/>
                      </a:endParaRPr>
                    </a:p>
                  </a:txBody>
                  <a:tcPr marL="6361" marR="6361" marT="6361" marB="0" anchor="b"/>
                </a:tc>
                <a:extLst>
                  <a:ext uri="{0D108BD9-81ED-4DB2-BD59-A6C34878D82A}">
                    <a16:rowId xmlns:a16="http://schemas.microsoft.com/office/drawing/2014/main" val="10003"/>
                  </a:ext>
                </a:extLst>
              </a:tr>
              <a:tr h="395440">
                <a:tc>
                  <a:txBody>
                    <a:bodyPr/>
                    <a:lstStyle/>
                    <a:p>
                      <a:pPr algn="l" fontAlgn="t"/>
                      <a:r>
                        <a:rPr lang="en-US" sz="900" u="none" strike="noStrike">
                          <a:effectLst/>
                        </a:rPr>
                        <a:t>Turnigy 9XR Pro Transmitter</a:t>
                      </a:r>
                      <a:endParaRPr lang="en-US" sz="900" b="0" i="0" u="none" strike="noStrike">
                        <a:solidFill>
                          <a:srgbClr val="000000"/>
                        </a:solidFill>
                        <a:effectLst/>
                        <a:latin typeface="Calibri" panose="020F0502020204030204" pitchFamily="34" charset="0"/>
                      </a:endParaRPr>
                    </a:p>
                  </a:txBody>
                  <a:tcPr marL="6361" marR="6361" marT="6361" marB="0"/>
                </a:tc>
                <a:tc>
                  <a:txBody>
                    <a:bodyPr/>
                    <a:lstStyle/>
                    <a:p>
                      <a:pPr algn="l" fontAlgn="b"/>
                      <a:r>
                        <a:rPr lang="en-US" sz="900" u="none" strike="noStrike">
                          <a:effectLst/>
                        </a:rPr>
                        <a:t>Nate</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t"/>
                      <a:r>
                        <a:rPr lang="en-US" sz="900" u="none" strike="noStrike" dirty="0">
                          <a:effectLst/>
                        </a:rPr>
                        <a:t>1</a:t>
                      </a:r>
                      <a:endParaRPr lang="en-US" sz="900" b="0" i="0" u="none" strike="noStrike" dirty="0">
                        <a:solidFill>
                          <a:srgbClr val="000000"/>
                        </a:solidFill>
                        <a:effectLst/>
                        <a:latin typeface="Calibri" panose="020F0502020204030204" pitchFamily="34" charset="0"/>
                      </a:endParaRPr>
                    </a:p>
                  </a:txBody>
                  <a:tcPr marL="6361" marR="6361" marT="6361" marB="0"/>
                </a:tc>
                <a:tc>
                  <a:txBody>
                    <a:bodyPr/>
                    <a:lstStyle/>
                    <a:p>
                      <a:pPr algn="l" fontAlgn="b"/>
                      <a:r>
                        <a:rPr lang="en-US" sz="900" u="none" strike="noStrike" dirty="0">
                          <a:effectLst/>
                        </a:rPr>
                        <a:t> $    80.97 </a:t>
                      </a:r>
                      <a:endParaRPr lang="en-US" sz="900" b="0" i="0" u="none" strike="noStrike" dirty="0">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80.97 </a:t>
                      </a:r>
                      <a:endParaRPr lang="en-US" sz="900" b="0" i="0" u="none" strike="noStrike">
                        <a:solidFill>
                          <a:srgbClr val="000000"/>
                        </a:solidFill>
                        <a:effectLst/>
                        <a:latin typeface="Calibri" panose="020F0502020204030204" pitchFamily="34" charset="0"/>
                      </a:endParaRPr>
                    </a:p>
                  </a:txBody>
                  <a:tcPr marL="6361" marR="6361" marT="6361" marB="0" anchor="b"/>
                </a:tc>
                <a:extLst>
                  <a:ext uri="{0D108BD9-81ED-4DB2-BD59-A6C34878D82A}">
                    <a16:rowId xmlns:a16="http://schemas.microsoft.com/office/drawing/2014/main" val="10004"/>
                  </a:ext>
                </a:extLst>
              </a:tr>
              <a:tr h="395440">
                <a:tc>
                  <a:txBody>
                    <a:bodyPr/>
                    <a:lstStyle/>
                    <a:p>
                      <a:pPr algn="l" fontAlgn="b"/>
                      <a:r>
                        <a:rPr lang="en-US" sz="900" u="none" strike="noStrike">
                          <a:effectLst/>
                        </a:rPr>
                        <a:t>FrSky DJT radio module</a:t>
                      </a:r>
                      <a:endParaRPr lang="en-US" sz="900" b="0" i="0" u="none" strike="noStrike">
                        <a:solidFill>
                          <a:srgbClr val="222222"/>
                        </a:solidFill>
                        <a:effectLst/>
                        <a:latin typeface="Arial" panose="020B0604020202020204" pitchFamily="34" charset="0"/>
                      </a:endParaRPr>
                    </a:p>
                  </a:txBody>
                  <a:tcPr marL="6361" marR="6361" marT="6361" marB="0" anchor="b"/>
                </a:tc>
                <a:tc>
                  <a:txBody>
                    <a:bodyPr/>
                    <a:lstStyle/>
                    <a:p>
                      <a:pPr algn="l" fontAlgn="b"/>
                      <a:r>
                        <a:rPr lang="en-US" sz="900" u="none" strike="noStrike">
                          <a:effectLst/>
                        </a:rPr>
                        <a:t>Nate</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41.35 </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41.35 </a:t>
                      </a:r>
                      <a:endParaRPr lang="en-US" sz="900" b="0" i="0" u="none" strike="noStrike">
                        <a:solidFill>
                          <a:srgbClr val="000000"/>
                        </a:solidFill>
                        <a:effectLst/>
                        <a:latin typeface="Calibri" panose="020F0502020204030204" pitchFamily="34" charset="0"/>
                      </a:endParaRPr>
                    </a:p>
                  </a:txBody>
                  <a:tcPr marL="6361" marR="6361" marT="6361" marB="0" anchor="b"/>
                </a:tc>
                <a:extLst>
                  <a:ext uri="{0D108BD9-81ED-4DB2-BD59-A6C34878D82A}">
                    <a16:rowId xmlns:a16="http://schemas.microsoft.com/office/drawing/2014/main" val="10005"/>
                  </a:ext>
                </a:extLst>
              </a:tr>
              <a:tr h="395440">
                <a:tc>
                  <a:txBody>
                    <a:bodyPr/>
                    <a:lstStyle/>
                    <a:p>
                      <a:pPr algn="l" fontAlgn="b"/>
                      <a:r>
                        <a:rPr lang="en-US" sz="900" u="none" strike="noStrike">
                          <a:effectLst/>
                        </a:rPr>
                        <a:t>FrSky D4R-II Receiver</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Nate</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27.88 </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dirty="0">
                          <a:effectLst/>
                        </a:rPr>
                        <a:t> $                                                                                              27.88 </a:t>
                      </a:r>
                      <a:endParaRPr lang="en-US" sz="900" b="0" i="0" u="none" strike="noStrike" dirty="0">
                        <a:solidFill>
                          <a:srgbClr val="000000"/>
                        </a:solidFill>
                        <a:effectLst/>
                        <a:latin typeface="Calibri" panose="020F0502020204030204" pitchFamily="34" charset="0"/>
                      </a:endParaRPr>
                    </a:p>
                  </a:txBody>
                  <a:tcPr marL="6361" marR="6361" marT="6361" marB="0" anchor="b"/>
                </a:tc>
                <a:extLst>
                  <a:ext uri="{0D108BD9-81ED-4DB2-BD59-A6C34878D82A}">
                    <a16:rowId xmlns:a16="http://schemas.microsoft.com/office/drawing/2014/main" val="10006"/>
                  </a:ext>
                </a:extLst>
              </a:tr>
              <a:tr h="395440">
                <a:tc>
                  <a:txBody>
                    <a:bodyPr/>
                    <a:lstStyle/>
                    <a:p>
                      <a:pPr algn="l" fontAlgn="ctr"/>
                      <a:r>
                        <a:rPr lang="en-US" sz="900" u="none" strike="noStrike" dirty="0" err="1">
                          <a:effectLst/>
                        </a:rPr>
                        <a:t>Turnigy</a:t>
                      </a:r>
                      <a:r>
                        <a:rPr lang="en-US" sz="900" u="none" strike="noStrike" dirty="0">
                          <a:effectLst/>
                        </a:rPr>
                        <a:t> 2200mAh </a:t>
                      </a:r>
                      <a:r>
                        <a:rPr lang="en-US" sz="900" u="none" strike="noStrike" dirty="0" err="1">
                          <a:effectLst/>
                        </a:rPr>
                        <a:t>LiPo</a:t>
                      </a:r>
                      <a:endParaRPr lang="en-US" sz="900" b="0" i="0" u="none" strike="noStrike" dirty="0">
                        <a:solidFill>
                          <a:srgbClr val="111111"/>
                        </a:solidFill>
                        <a:effectLst/>
                        <a:latin typeface="Calibri" panose="020F0502020204030204" pitchFamily="34" charset="0"/>
                      </a:endParaRPr>
                    </a:p>
                  </a:txBody>
                  <a:tcPr marL="6361" marR="6361" marT="6361" marB="0" anchor="ctr"/>
                </a:tc>
                <a:tc>
                  <a:txBody>
                    <a:bodyPr/>
                    <a:lstStyle/>
                    <a:p>
                      <a:pPr algn="l" fontAlgn="b"/>
                      <a:r>
                        <a:rPr lang="en-US" sz="900" u="none" strike="noStrike">
                          <a:effectLst/>
                        </a:rPr>
                        <a:t>Nate</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18.96 </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18.96 </a:t>
                      </a:r>
                      <a:endParaRPr lang="en-US" sz="900" b="0" i="0" u="none" strike="noStrike">
                        <a:solidFill>
                          <a:srgbClr val="000000"/>
                        </a:solidFill>
                        <a:effectLst/>
                        <a:latin typeface="Calibri" panose="020F0502020204030204" pitchFamily="34" charset="0"/>
                      </a:endParaRPr>
                    </a:p>
                  </a:txBody>
                  <a:tcPr marL="6361" marR="6361" marT="6361" marB="0" anchor="b"/>
                </a:tc>
                <a:extLst>
                  <a:ext uri="{0D108BD9-81ED-4DB2-BD59-A6C34878D82A}">
                    <a16:rowId xmlns:a16="http://schemas.microsoft.com/office/drawing/2014/main" val="10007"/>
                  </a:ext>
                </a:extLst>
              </a:tr>
              <a:tr h="395440">
                <a:tc>
                  <a:txBody>
                    <a:bodyPr/>
                    <a:lstStyle/>
                    <a:p>
                      <a:pPr algn="l" fontAlgn="b"/>
                      <a:r>
                        <a:rPr lang="en-US" sz="900" u="none" strike="noStrike" dirty="0">
                          <a:effectLst/>
                        </a:rPr>
                        <a:t>HC-SR04 Ultrasonic sensor</a:t>
                      </a:r>
                      <a:endParaRPr lang="en-US" sz="900" b="0" i="0" u="none" strike="noStrike" dirty="0">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Nate</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6</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1.10 </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10.10 </a:t>
                      </a:r>
                      <a:endParaRPr lang="en-US" sz="900" b="0" i="0" u="none" strike="noStrike">
                        <a:solidFill>
                          <a:srgbClr val="000000"/>
                        </a:solidFill>
                        <a:effectLst/>
                        <a:latin typeface="Calibri" panose="020F0502020204030204" pitchFamily="34" charset="0"/>
                      </a:endParaRPr>
                    </a:p>
                  </a:txBody>
                  <a:tcPr marL="6361" marR="6361" marT="6361" marB="0" anchor="b"/>
                </a:tc>
                <a:extLst>
                  <a:ext uri="{0D108BD9-81ED-4DB2-BD59-A6C34878D82A}">
                    <a16:rowId xmlns:a16="http://schemas.microsoft.com/office/drawing/2014/main" val="10008"/>
                  </a:ext>
                </a:extLst>
              </a:tr>
              <a:tr h="395440">
                <a:tc>
                  <a:txBody>
                    <a:bodyPr/>
                    <a:lstStyle/>
                    <a:p>
                      <a:pPr algn="l" fontAlgn="b"/>
                      <a:r>
                        <a:rPr lang="en-US" sz="900" u="none" strike="noStrike">
                          <a:effectLst/>
                        </a:rPr>
                        <a:t>RedBot Wheel Encoder</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Nate</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4.95 </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4.95 </a:t>
                      </a:r>
                      <a:endParaRPr lang="en-US" sz="900" b="0" i="0" u="none" strike="noStrike">
                        <a:solidFill>
                          <a:srgbClr val="000000"/>
                        </a:solidFill>
                        <a:effectLst/>
                        <a:latin typeface="Calibri" panose="020F0502020204030204" pitchFamily="34" charset="0"/>
                      </a:endParaRPr>
                    </a:p>
                  </a:txBody>
                  <a:tcPr marL="6361" marR="6361" marT="6361" marB="0" anchor="b"/>
                </a:tc>
                <a:extLst>
                  <a:ext uri="{0D108BD9-81ED-4DB2-BD59-A6C34878D82A}">
                    <a16:rowId xmlns:a16="http://schemas.microsoft.com/office/drawing/2014/main" val="10009"/>
                  </a:ext>
                </a:extLst>
              </a:tr>
              <a:tr h="395440">
                <a:tc>
                  <a:txBody>
                    <a:bodyPr/>
                    <a:lstStyle/>
                    <a:p>
                      <a:pPr algn="l" fontAlgn="b"/>
                      <a:r>
                        <a:rPr lang="en-US" sz="900" u="none" strike="noStrike" dirty="0">
                          <a:effectLst/>
                        </a:rPr>
                        <a:t>Arduino</a:t>
                      </a:r>
                      <a:endParaRPr lang="en-US" sz="900" b="0" i="0" u="none" strike="noStrike" dirty="0">
                        <a:solidFill>
                          <a:srgbClr val="FF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Hamza</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dirty="0">
                          <a:effectLst/>
                        </a:rPr>
                        <a:t>$24.95 </a:t>
                      </a:r>
                      <a:endParaRPr lang="en-US" sz="900" b="0" i="0" u="none" strike="noStrike" dirty="0">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24.95 </a:t>
                      </a:r>
                      <a:endParaRPr lang="en-US" sz="900" b="0" i="0" u="none" strike="noStrike">
                        <a:solidFill>
                          <a:srgbClr val="000000"/>
                        </a:solidFill>
                        <a:effectLst/>
                        <a:latin typeface="Calibri" panose="020F0502020204030204" pitchFamily="34" charset="0"/>
                      </a:endParaRPr>
                    </a:p>
                  </a:txBody>
                  <a:tcPr marL="6361" marR="6361" marT="6361" marB="0" anchor="b"/>
                </a:tc>
                <a:extLst>
                  <a:ext uri="{0D108BD9-81ED-4DB2-BD59-A6C34878D82A}">
                    <a16:rowId xmlns:a16="http://schemas.microsoft.com/office/drawing/2014/main" val="10010"/>
                  </a:ext>
                </a:extLst>
              </a:tr>
              <a:tr h="395440">
                <a:tc>
                  <a:txBody>
                    <a:bodyPr/>
                    <a:lstStyle/>
                    <a:p>
                      <a:pPr algn="l" fontAlgn="b"/>
                      <a:r>
                        <a:rPr lang="en-US" sz="900" u="none" strike="noStrike">
                          <a:effectLst/>
                        </a:rPr>
                        <a:t>Video Converter</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Hamza</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33.99 </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33.99 </a:t>
                      </a:r>
                      <a:endParaRPr lang="en-US" sz="900" b="0" i="0" u="none" strike="noStrike">
                        <a:solidFill>
                          <a:srgbClr val="000000"/>
                        </a:solidFill>
                        <a:effectLst/>
                        <a:latin typeface="Calibri" panose="020F0502020204030204" pitchFamily="34" charset="0"/>
                      </a:endParaRPr>
                    </a:p>
                  </a:txBody>
                  <a:tcPr marL="6361" marR="6361" marT="6361" marB="0" anchor="b"/>
                </a:tc>
                <a:extLst>
                  <a:ext uri="{0D108BD9-81ED-4DB2-BD59-A6C34878D82A}">
                    <a16:rowId xmlns:a16="http://schemas.microsoft.com/office/drawing/2014/main" val="10011"/>
                  </a:ext>
                </a:extLst>
              </a:tr>
              <a:tr h="395440">
                <a:tc>
                  <a:txBody>
                    <a:bodyPr/>
                    <a:lstStyle/>
                    <a:p>
                      <a:pPr algn="l" fontAlgn="b"/>
                      <a:r>
                        <a:rPr lang="en-US" sz="900" u="none" strike="noStrike">
                          <a:effectLst/>
                        </a:rPr>
                        <a:t>Camera + Transmitter</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Hamza</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39.99 </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39.99 </a:t>
                      </a:r>
                      <a:endParaRPr lang="en-US" sz="900" b="0" i="0" u="none" strike="noStrike">
                        <a:solidFill>
                          <a:srgbClr val="000000"/>
                        </a:solidFill>
                        <a:effectLst/>
                        <a:latin typeface="Calibri" panose="020F0502020204030204" pitchFamily="34" charset="0"/>
                      </a:endParaRPr>
                    </a:p>
                  </a:txBody>
                  <a:tcPr marL="6361" marR="6361" marT="6361" marB="0" anchor="b"/>
                </a:tc>
                <a:extLst>
                  <a:ext uri="{0D108BD9-81ED-4DB2-BD59-A6C34878D82A}">
                    <a16:rowId xmlns:a16="http://schemas.microsoft.com/office/drawing/2014/main" val="10012"/>
                  </a:ext>
                </a:extLst>
              </a:tr>
              <a:tr h="395440">
                <a:tc>
                  <a:txBody>
                    <a:bodyPr/>
                    <a:lstStyle/>
                    <a:p>
                      <a:pPr algn="l" fontAlgn="b"/>
                      <a:r>
                        <a:rPr lang="en-US" sz="900" u="none" strike="noStrike">
                          <a:effectLst/>
                        </a:rPr>
                        <a:t>Video Receiver</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Hamza</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36.99 </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dirty="0">
                          <a:effectLst/>
                        </a:rPr>
                        <a:t> $                                                                                              36.99 </a:t>
                      </a:r>
                      <a:endParaRPr lang="en-US" sz="900" b="0" i="0" u="none" strike="noStrike" dirty="0">
                        <a:solidFill>
                          <a:srgbClr val="000000"/>
                        </a:solidFill>
                        <a:effectLst/>
                        <a:latin typeface="Calibri" panose="020F0502020204030204" pitchFamily="34" charset="0"/>
                      </a:endParaRPr>
                    </a:p>
                  </a:txBody>
                  <a:tcPr marL="6361" marR="6361" marT="6361" marB="0" anchor="b"/>
                </a:tc>
                <a:extLst>
                  <a:ext uri="{0D108BD9-81ED-4DB2-BD59-A6C34878D82A}">
                    <a16:rowId xmlns:a16="http://schemas.microsoft.com/office/drawing/2014/main" val="10013"/>
                  </a:ext>
                </a:extLst>
              </a:tr>
              <a:tr h="395440">
                <a:tc>
                  <a:txBody>
                    <a:bodyPr/>
                    <a:lstStyle/>
                    <a:p>
                      <a:pPr algn="l" fontAlgn="b"/>
                      <a:r>
                        <a:rPr lang="en-US" sz="900" u="none" strike="noStrike">
                          <a:effectLst/>
                        </a:rPr>
                        <a:t>Maze Materials</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Will</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$95 </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 $                                                                                              95.00 </a:t>
                      </a:r>
                      <a:endParaRPr lang="en-US" sz="900" b="0" i="0" u="none" strike="noStrike">
                        <a:solidFill>
                          <a:srgbClr val="000000"/>
                        </a:solidFill>
                        <a:effectLst/>
                        <a:latin typeface="Calibri" panose="020F0502020204030204" pitchFamily="34" charset="0"/>
                      </a:endParaRPr>
                    </a:p>
                  </a:txBody>
                  <a:tcPr marL="6361" marR="6361" marT="6361" marB="0" anchor="b"/>
                </a:tc>
                <a:extLst>
                  <a:ext uri="{0D108BD9-81ED-4DB2-BD59-A6C34878D82A}">
                    <a16:rowId xmlns:a16="http://schemas.microsoft.com/office/drawing/2014/main" val="10014"/>
                  </a:ext>
                </a:extLst>
              </a:tr>
              <a:tr h="395440">
                <a:tc>
                  <a:txBody>
                    <a:bodyPr/>
                    <a:lstStyle/>
                    <a:p>
                      <a:pPr algn="l" fontAlgn="b"/>
                      <a:r>
                        <a:rPr lang="en-US" sz="900" u="none" strike="noStrike">
                          <a:effectLst/>
                        </a:rPr>
                        <a:t>Quadcopter Repair</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a:effectLst/>
                        </a:rPr>
                        <a:t>Will</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r" fontAlgn="b"/>
                      <a:r>
                        <a:rPr lang="en-US" sz="900" u="none" strike="noStrike">
                          <a:effectLst/>
                        </a:rPr>
                        <a:t>$150 </a:t>
                      </a:r>
                      <a:endParaRPr lang="en-US" sz="900" b="0" i="0" u="none" strike="noStrike">
                        <a:solidFill>
                          <a:srgbClr val="000000"/>
                        </a:solidFill>
                        <a:effectLst/>
                        <a:latin typeface="Calibri" panose="020F0502020204030204" pitchFamily="34" charset="0"/>
                      </a:endParaRPr>
                    </a:p>
                  </a:txBody>
                  <a:tcPr marL="6361" marR="6361" marT="6361" marB="0" anchor="b"/>
                </a:tc>
                <a:tc>
                  <a:txBody>
                    <a:bodyPr/>
                    <a:lstStyle/>
                    <a:p>
                      <a:pPr algn="l" fontAlgn="b"/>
                      <a:r>
                        <a:rPr lang="en-US" sz="900" u="none" strike="noStrike" dirty="0">
                          <a:effectLst/>
                        </a:rPr>
                        <a:t> $                                                                                            150.00 </a:t>
                      </a:r>
                      <a:endParaRPr lang="en-US" sz="900" b="0" i="0" u="none" strike="noStrike" dirty="0">
                        <a:solidFill>
                          <a:srgbClr val="000000"/>
                        </a:solidFill>
                        <a:effectLst/>
                        <a:latin typeface="Calibri" panose="020F0502020204030204" pitchFamily="34" charset="0"/>
                      </a:endParaRPr>
                    </a:p>
                  </a:txBody>
                  <a:tcPr marL="6361" marR="6361" marT="6361" marB="0" anchor="b"/>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6145245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1"/>
            <a:ext cx="9601200" cy="876300"/>
          </a:xfrm>
        </p:spPr>
        <p:txBody>
          <a:bodyPr/>
          <a:lstStyle/>
          <a:p>
            <a:r>
              <a:rPr lang="en-US" dirty="0" smtClean="0"/>
              <a:t>Division of Labor  </a:t>
            </a:r>
            <a:endParaRPr lang="en-US" dirty="0"/>
          </a:p>
        </p:txBody>
      </p:sp>
      <p:graphicFrame>
        <p:nvGraphicFramePr>
          <p:cNvPr id="8" name="Content Placeholder 7"/>
          <p:cNvGraphicFramePr>
            <a:graphicFrameLocks noGrp="1"/>
          </p:cNvGraphicFramePr>
          <p:nvPr>
            <p:ph idx="1"/>
            <p:extLst/>
          </p:nvPr>
        </p:nvGraphicFramePr>
        <p:xfrm>
          <a:off x="1371600" y="1857375"/>
          <a:ext cx="8134350" cy="2282825"/>
        </p:xfrm>
        <a:graphic>
          <a:graphicData uri="http://schemas.openxmlformats.org/drawingml/2006/table">
            <a:tbl>
              <a:tblPr firstRow="1" bandRow="1">
                <a:tableStyleId>{D27102A9-8310-4765-A935-A1911B00CA55}</a:tableStyleId>
              </a:tblPr>
              <a:tblGrid>
                <a:gridCol w="1626870">
                  <a:extLst>
                    <a:ext uri="{9D8B030D-6E8A-4147-A177-3AD203B41FA5}">
                      <a16:colId xmlns:a16="http://schemas.microsoft.com/office/drawing/2014/main" val="20000"/>
                    </a:ext>
                  </a:extLst>
                </a:gridCol>
                <a:gridCol w="1626870">
                  <a:extLst>
                    <a:ext uri="{9D8B030D-6E8A-4147-A177-3AD203B41FA5}">
                      <a16:colId xmlns:a16="http://schemas.microsoft.com/office/drawing/2014/main" val="20001"/>
                    </a:ext>
                  </a:extLst>
                </a:gridCol>
                <a:gridCol w="1626870">
                  <a:extLst>
                    <a:ext uri="{9D8B030D-6E8A-4147-A177-3AD203B41FA5}">
                      <a16:colId xmlns:a16="http://schemas.microsoft.com/office/drawing/2014/main" val="20002"/>
                    </a:ext>
                  </a:extLst>
                </a:gridCol>
                <a:gridCol w="1767840">
                  <a:extLst>
                    <a:ext uri="{9D8B030D-6E8A-4147-A177-3AD203B41FA5}">
                      <a16:colId xmlns:a16="http://schemas.microsoft.com/office/drawing/2014/main" val="20003"/>
                    </a:ext>
                  </a:extLst>
                </a:gridCol>
                <a:gridCol w="1485900">
                  <a:extLst>
                    <a:ext uri="{9D8B030D-6E8A-4147-A177-3AD203B41FA5}">
                      <a16:colId xmlns:a16="http://schemas.microsoft.com/office/drawing/2014/main" val="20004"/>
                    </a:ext>
                  </a:extLst>
                </a:gridCol>
              </a:tblGrid>
              <a:tr h="456565">
                <a:tc>
                  <a:txBody>
                    <a:bodyPr/>
                    <a:lstStyle/>
                    <a:p>
                      <a:endParaRPr lang="en-US" dirty="0"/>
                    </a:p>
                  </a:txBody>
                  <a:tcPr/>
                </a:tc>
                <a:tc>
                  <a:txBody>
                    <a:bodyPr/>
                    <a:lstStyle/>
                    <a:p>
                      <a:r>
                        <a:rPr lang="en-US" dirty="0" smtClean="0"/>
                        <a:t>Embedded Pr.</a:t>
                      </a:r>
                      <a:endParaRPr lang="en-US" dirty="0"/>
                    </a:p>
                  </a:txBody>
                  <a:tcPr/>
                </a:tc>
                <a:tc>
                  <a:txBody>
                    <a:bodyPr/>
                    <a:lstStyle/>
                    <a:p>
                      <a:r>
                        <a:rPr lang="en-US" dirty="0" smtClean="0"/>
                        <a:t>Power/</a:t>
                      </a:r>
                      <a:r>
                        <a:rPr lang="en-US" baseline="0" dirty="0" smtClean="0"/>
                        <a:t> UAV </a:t>
                      </a:r>
                      <a:endParaRPr lang="en-US" dirty="0"/>
                    </a:p>
                  </a:txBody>
                  <a:tcPr/>
                </a:tc>
                <a:tc>
                  <a:txBody>
                    <a:bodyPr/>
                    <a:lstStyle/>
                    <a:p>
                      <a:r>
                        <a:rPr lang="en-US" dirty="0" smtClean="0"/>
                        <a:t>Communication</a:t>
                      </a:r>
                      <a:endParaRPr lang="en-US" dirty="0"/>
                    </a:p>
                  </a:txBody>
                  <a:tcPr/>
                </a:tc>
                <a:tc>
                  <a:txBody>
                    <a:bodyPr/>
                    <a:lstStyle/>
                    <a:p>
                      <a:r>
                        <a:rPr lang="en-US" dirty="0" smtClean="0"/>
                        <a:t>Software</a:t>
                      </a:r>
                      <a:endParaRPr lang="en-US" dirty="0"/>
                    </a:p>
                  </a:txBody>
                  <a:tcPr/>
                </a:tc>
                <a:extLst>
                  <a:ext uri="{0D108BD9-81ED-4DB2-BD59-A6C34878D82A}">
                    <a16:rowId xmlns:a16="http://schemas.microsoft.com/office/drawing/2014/main" val="10000"/>
                  </a:ext>
                </a:extLst>
              </a:tr>
              <a:tr h="456565">
                <a:tc>
                  <a:txBody>
                    <a:bodyPr/>
                    <a:lstStyle/>
                    <a:p>
                      <a:r>
                        <a:rPr lang="en-US" dirty="0" smtClean="0"/>
                        <a:t>Hamza </a:t>
                      </a:r>
                      <a:endParaRPr lang="en-US" dirty="0"/>
                    </a:p>
                  </a:txBody>
                  <a:tcPr/>
                </a:tc>
                <a:tc>
                  <a:txBody>
                    <a:bodyPr/>
                    <a:lstStyle/>
                    <a:p>
                      <a:endParaRPr lang="en-US" dirty="0"/>
                    </a:p>
                  </a:txBody>
                  <a:tcPr/>
                </a:tc>
                <a:tc>
                  <a:txBody>
                    <a:bodyPr/>
                    <a:lstStyle/>
                    <a:p>
                      <a:endParaRPr lang="en-US" dirty="0"/>
                    </a:p>
                  </a:txBody>
                  <a:tcPr/>
                </a:tc>
                <a:tc>
                  <a:txBody>
                    <a:bodyPr/>
                    <a:lstStyle/>
                    <a:p>
                      <a:pPr marL="285750" indent="-285750" algn="ctr">
                        <a:buFont typeface="Wingdings" panose="05000000000000000000" pitchFamily="2" charset="2"/>
                        <a:buChar char="ü"/>
                      </a:pPr>
                      <a:r>
                        <a:rPr lang="en-US" dirty="0" smtClean="0"/>
                        <a:t> </a:t>
                      </a:r>
                      <a:endParaRPr lang="en-US" dirty="0"/>
                    </a:p>
                  </a:txBody>
                  <a:tcPr/>
                </a:tc>
                <a:tc>
                  <a:txBody>
                    <a:bodyPr/>
                    <a:lstStyle/>
                    <a:p>
                      <a:pPr marL="0" indent="0" algn="ctr">
                        <a:buFont typeface="Wingdings" panose="05000000000000000000" pitchFamily="2" charset="2"/>
                        <a:buNone/>
                      </a:pPr>
                      <a:r>
                        <a:rPr lang="en-US" dirty="0" smtClean="0"/>
                        <a:t> </a:t>
                      </a:r>
                      <a:endParaRPr lang="en-US" dirty="0"/>
                    </a:p>
                  </a:txBody>
                  <a:tcPr/>
                </a:tc>
                <a:extLst>
                  <a:ext uri="{0D108BD9-81ED-4DB2-BD59-A6C34878D82A}">
                    <a16:rowId xmlns:a16="http://schemas.microsoft.com/office/drawing/2014/main" val="10001"/>
                  </a:ext>
                </a:extLst>
              </a:tr>
              <a:tr h="456565">
                <a:tc>
                  <a:txBody>
                    <a:bodyPr/>
                    <a:lstStyle/>
                    <a:p>
                      <a:r>
                        <a:rPr lang="en-US" dirty="0" smtClean="0"/>
                        <a:t>Nate     </a:t>
                      </a:r>
                      <a:endParaRPr lang="en-US" dirty="0"/>
                    </a:p>
                  </a:txBody>
                  <a:tcPr/>
                </a:tc>
                <a:tc>
                  <a:txBody>
                    <a:bodyPr/>
                    <a:lstStyle/>
                    <a:p>
                      <a:endParaRPr lang="en-US"/>
                    </a:p>
                  </a:txBody>
                  <a:tcPr/>
                </a:tc>
                <a:tc>
                  <a:txBody>
                    <a:bodyPr/>
                    <a:lstStyle/>
                    <a:p>
                      <a:endParaRPr lang="en-US"/>
                    </a:p>
                  </a:txBody>
                  <a:tcPr/>
                </a:tc>
                <a:tc>
                  <a:txBody>
                    <a:bodyPr/>
                    <a:lstStyle/>
                    <a:p>
                      <a:pPr marL="0" indent="0" algn="ctr">
                        <a:buFont typeface="Wingdings" panose="05000000000000000000" pitchFamily="2" charset="2"/>
                        <a:buNone/>
                      </a:pPr>
                      <a:endParaRPr lang="en-US" dirty="0"/>
                    </a:p>
                  </a:txBody>
                  <a:tcPr/>
                </a:tc>
                <a:tc>
                  <a:txBody>
                    <a:bodyPr/>
                    <a:lstStyle/>
                    <a:p>
                      <a:pPr marL="285750" indent="-285750" algn="ctr">
                        <a:buFont typeface="Wingdings" panose="05000000000000000000" pitchFamily="2" charset="2"/>
                        <a:buChar char="ü"/>
                      </a:pPr>
                      <a:r>
                        <a:rPr lang="en-US" dirty="0" smtClean="0"/>
                        <a:t> </a:t>
                      </a:r>
                      <a:endParaRPr lang="en-US" dirty="0"/>
                    </a:p>
                  </a:txBody>
                  <a:tcPr/>
                </a:tc>
                <a:extLst>
                  <a:ext uri="{0D108BD9-81ED-4DB2-BD59-A6C34878D82A}">
                    <a16:rowId xmlns:a16="http://schemas.microsoft.com/office/drawing/2014/main" val="10002"/>
                  </a:ext>
                </a:extLst>
              </a:tr>
              <a:tr h="456565">
                <a:tc>
                  <a:txBody>
                    <a:bodyPr/>
                    <a:lstStyle/>
                    <a:p>
                      <a:r>
                        <a:rPr lang="en-US" dirty="0" smtClean="0"/>
                        <a:t>William </a:t>
                      </a:r>
                      <a:endParaRPr lang="en-US" dirty="0"/>
                    </a:p>
                  </a:txBody>
                  <a:tcPr/>
                </a:tc>
                <a:tc>
                  <a:txBody>
                    <a:bodyPr/>
                    <a:lstStyle/>
                    <a:p>
                      <a:endParaRPr lang="en-US"/>
                    </a:p>
                  </a:txBody>
                  <a:tcPr/>
                </a:tc>
                <a:tc>
                  <a:txBody>
                    <a:bodyPr/>
                    <a:lstStyle/>
                    <a:p>
                      <a:pPr marL="285750" indent="-285750" algn="ctr">
                        <a:buFont typeface="Wingdings" panose="05000000000000000000" pitchFamily="2" charset="2"/>
                        <a:buChar char="ü"/>
                      </a:pPr>
                      <a:r>
                        <a:rPr lang="en-US" baseline="0" dirty="0" smtClean="0"/>
                        <a:t> </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456565">
                <a:tc>
                  <a:txBody>
                    <a:bodyPr/>
                    <a:lstStyle/>
                    <a:p>
                      <a:r>
                        <a:rPr lang="en-US" dirty="0" smtClean="0"/>
                        <a:t>Jerrod</a:t>
                      </a:r>
                      <a:r>
                        <a:rPr lang="en-US" baseline="0" dirty="0" smtClean="0"/>
                        <a:t>     </a:t>
                      </a:r>
                      <a:endParaRPr lang="en-US" dirty="0"/>
                    </a:p>
                  </a:txBody>
                  <a:tcPr/>
                </a:tc>
                <a:tc>
                  <a:txBody>
                    <a:bodyPr/>
                    <a:lstStyle/>
                    <a:p>
                      <a:pPr marL="285750" indent="-285750" algn="ctr">
                        <a:buFont typeface="Wingdings" panose="05000000000000000000" pitchFamily="2" charset="2"/>
                        <a:buChar char="ü"/>
                      </a:pPr>
                      <a:r>
                        <a:rPr lang="en-US" baseline="0" dirty="0" smtClean="0"/>
                        <a:t>      </a:t>
                      </a:r>
                      <a:r>
                        <a:rPr lang="en-US" dirty="0" smtClean="0"/>
                        <a:t> </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16513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76943"/>
            <a:ext cx="9601200" cy="772886"/>
          </a:xfrm>
        </p:spPr>
        <p:txBody>
          <a:bodyPr/>
          <a:lstStyle/>
          <a:p>
            <a:r>
              <a:rPr lang="en-US" dirty="0" smtClean="0"/>
              <a:t>Progress</a:t>
            </a:r>
            <a:endParaRPr lang="en-US" dirty="0"/>
          </a:p>
        </p:txBody>
      </p:sp>
      <p:graphicFrame>
        <p:nvGraphicFramePr>
          <p:cNvPr id="19" name="Content Placeholder 18"/>
          <p:cNvGraphicFramePr>
            <a:graphicFrameLocks noGrp="1"/>
          </p:cNvGraphicFramePr>
          <p:nvPr>
            <p:ph idx="1"/>
            <p:extLst/>
          </p:nvPr>
        </p:nvGraphicFramePr>
        <p:xfrm>
          <a:off x="1371600" y="1582057"/>
          <a:ext cx="9064171" cy="53854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45457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942" y="2749312"/>
            <a:ext cx="9601200" cy="1485900"/>
          </a:xfrm>
        </p:spPr>
        <p:txBody>
          <a:bodyPr/>
          <a:lstStyle/>
          <a:p>
            <a:r>
              <a:rPr lang="en-US" dirty="0" smtClean="0"/>
              <a:t>Questions?</a:t>
            </a:r>
            <a:br>
              <a:rPr lang="en-US" dirty="0" smtClean="0"/>
            </a:br>
            <a:endParaRPr lang="en-US" dirty="0"/>
          </a:p>
        </p:txBody>
      </p:sp>
    </p:spTree>
    <p:extLst>
      <p:ext uri="{BB962C8B-B14F-4D97-AF65-F5344CB8AC3E}">
        <p14:creationId xmlns:p14="http://schemas.microsoft.com/office/powerpoint/2010/main" val="1030516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&amp; Objectives</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Lightweight – Both the UAV and the ground vehicle must be light enough to be easily transported on foot.</a:t>
            </a:r>
          </a:p>
          <a:p>
            <a:r>
              <a:rPr lang="en-US" dirty="0" smtClean="0"/>
              <a:t>Operating Duration – Limited by battery life and weight of each vehicle since both must be functioning in order to solve the maze. </a:t>
            </a:r>
          </a:p>
          <a:p>
            <a:r>
              <a:rPr lang="en-US" dirty="0" smtClean="0"/>
              <a:t>Wall Detection – Walls of the maze must be detectable by both the ground vehicle and computer vision techniques. </a:t>
            </a:r>
          </a:p>
          <a:p>
            <a:r>
              <a:rPr lang="en-US" dirty="0" smtClean="0"/>
              <a:t>Object Detection – A “goal” object placed in the maze will be located by the ground vehicle.</a:t>
            </a:r>
          </a:p>
          <a:p>
            <a:r>
              <a:rPr lang="en-US" dirty="0" smtClean="0"/>
              <a:t>Maze Solving – Algorithms will be used to solve the maze image and navigational cues will be sent to the ground vehicle.</a:t>
            </a:r>
          </a:p>
          <a:p>
            <a:endParaRPr lang="en-US" dirty="0" smtClean="0"/>
          </a:p>
          <a:p>
            <a:pPr marL="0" indent="0">
              <a:buNone/>
            </a:pPr>
            <a:endParaRPr lang="en-US" dirty="0"/>
          </a:p>
        </p:txBody>
      </p:sp>
    </p:spTree>
    <p:extLst>
      <p:ext uri="{BB962C8B-B14F-4D97-AF65-F5344CB8AC3E}">
        <p14:creationId xmlns:p14="http://schemas.microsoft.com/office/powerpoint/2010/main" val="1936716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&amp; Specifications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99167712"/>
              </p:ext>
            </p:extLst>
          </p:nvPr>
        </p:nvGraphicFramePr>
        <p:xfrm>
          <a:off x="1750541" y="1734065"/>
          <a:ext cx="9024552" cy="2468880"/>
        </p:xfrm>
        <a:graphic>
          <a:graphicData uri="http://schemas.openxmlformats.org/drawingml/2006/table">
            <a:tbl>
              <a:tblPr firstRow="1" bandRow="1">
                <a:tableStyleId>{5C22544A-7EE6-4342-B048-85BDC9FD1C3A}</a:tableStyleId>
              </a:tblPr>
              <a:tblGrid>
                <a:gridCol w="3008184">
                  <a:extLst>
                    <a:ext uri="{9D8B030D-6E8A-4147-A177-3AD203B41FA5}">
                      <a16:colId xmlns:a16="http://schemas.microsoft.com/office/drawing/2014/main" val="20000"/>
                    </a:ext>
                  </a:extLst>
                </a:gridCol>
                <a:gridCol w="3008184">
                  <a:extLst>
                    <a:ext uri="{9D8B030D-6E8A-4147-A177-3AD203B41FA5}">
                      <a16:colId xmlns:a16="http://schemas.microsoft.com/office/drawing/2014/main" val="20001"/>
                    </a:ext>
                  </a:extLst>
                </a:gridCol>
                <a:gridCol w="3008184">
                  <a:extLst>
                    <a:ext uri="{9D8B030D-6E8A-4147-A177-3AD203B41FA5}">
                      <a16:colId xmlns:a16="http://schemas.microsoft.com/office/drawing/2014/main" val="20002"/>
                    </a:ext>
                  </a:extLst>
                </a:gridCol>
              </a:tblGrid>
              <a:tr h="291618">
                <a:tc>
                  <a:txBody>
                    <a:bodyPr/>
                    <a:lstStyle/>
                    <a:p>
                      <a:r>
                        <a:rPr lang="en-US" dirty="0" smtClean="0"/>
                        <a:t>Component</a:t>
                      </a:r>
                      <a:endParaRPr lang="en-US" dirty="0"/>
                    </a:p>
                  </a:txBody>
                  <a:tcPr/>
                </a:tc>
                <a:tc>
                  <a:txBody>
                    <a:bodyPr/>
                    <a:lstStyle/>
                    <a:p>
                      <a:r>
                        <a:rPr lang="en-US" dirty="0" smtClean="0"/>
                        <a:t>Parameter</a:t>
                      </a:r>
                      <a:endParaRPr lang="en-US" dirty="0"/>
                    </a:p>
                  </a:txBody>
                  <a:tcPr/>
                </a:tc>
                <a:tc>
                  <a:txBody>
                    <a:bodyPr/>
                    <a:lstStyle/>
                    <a:p>
                      <a:r>
                        <a:rPr lang="en-US" dirty="0" smtClean="0"/>
                        <a:t>Specification</a:t>
                      </a:r>
                      <a:endParaRPr lang="en-US" dirty="0"/>
                    </a:p>
                  </a:txBody>
                  <a:tcPr/>
                </a:tc>
                <a:extLst>
                  <a:ext uri="{0D108BD9-81ED-4DB2-BD59-A6C34878D82A}">
                    <a16:rowId xmlns:a16="http://schemas.microsoft.com/office/drawing/2014/main" val="10000"/>
                  </a:ext>
                </a:extLst>
              </a:tr>
              <a:tr h="291618">
                <a:tc>
                  <a:txBody>
                    <a:bodyPr/>
                    <a:lstStyle/>
                    <a:p>
                      <a:r>
                        <a:rPr lang="en-US" dirty="0" smtClean="0"/>
                        <a:t>Camera</a:t>
                      </a:r>
                      <a:endParaRPr lang="en-US" dirty="0"/>
                    </a:p>
                  </a:txBody>
                  <a:tcPr/>
                </a:tc>
                <a:tc>
                  <a:txBody>
                    <a:bodyPr/>
                    <a:lstStyle/>
                    <a:p>
                      <a:r>
                        <a:rPr lang="en-US" dirty="0" smtClean="0"/>
                        <a:t>Resolution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640 x 480 pixels</a:t>
                      </a:r>
                    </a:p>
                  </a:txBody>
                  <a:tcPr/>
                </a:tc>
                <a:extLst>
                  <a:ext uri="{0D108BD9-81ED-4DB2-BD59-A6C34878D82A}">
                    <a16:rowId xmlns:a16="http://schemas.microsoft.com/office/drawing/2014/main" val="10001"/>
                  </a:ext>
                </a:extLst>
              </a:tr>
              <a:tr h="291618">
                <a:tc>
                  <a:txBody>
                    <a:bodyPr/>
                    <a:lstStyle/>
                    <a:p>
                      <a:r>
                        <a:rPr lang="en-US" dirty="0" smtClean="0"/>
                        <a:t>Wireless Video Transmitter</a:t>
                      </a:r>
                      <a:endParaRPr lang="en-US" dirty="0"/>
                    </a:p>
                  </a:txBody>
                  <a:tcPr/>
                </a:tc>
                <a:tc>
                  <a:txBody>
                    <a:bodyPr/>
                    <a:lstStyle/>
                    <a:p>
                      <a:r>
                        <a:rPr lang="en-US" dirty="0" smtClean="0"/>
                        <a:t>Range</a:t>
                      </a:r>
                      <a:endParaRPr lang="en-US" dirty="0"/>
                    </a:p>
                  </a:txBody>
                  <a:tcPr/>
                </a:tc>
                <a:tc>
                  <a:txBody>
                    <a:bodyPr/>
                    <a:lstStyle/>
                    <a:p>
                      <a:r>
                        <a:rPr lang="en-US" dirty="0" smtClean="0"/>
                        <a:t>Min. 50 ft.</a:t>
                      </a:r>
                      <a:endParaRPr lang="en-US" dirty="0"/>
                    </a:p>
                  </a:txBody>
                  <a:tcPr/>
                </a:tc>
                <a:extLst>
                  <a:ext uri="{0D108BD9-81ED-4DB2-BD59-A6C34878D82A}">
                    <a16:rowId xmlns:a16="http://schemas.microsoft.com/office/drawing/2014/main" val="10002"/>
                  </a:ext>
                </a:extLst>
              </a:tr>
              <a:tr h="503341">
                <a:tc>
                  <a:txBody>
                    <a:bodyPr/>
                    <a:lstStyle/>
                    <a:p>
                      <a:r>
                        <a:rPr lang="en-US" dirty="0" smtClean="0"/>
                        <a:t>RF Transceivers (XBee</a:t>
                      </a:r>
                      <a:r>
                        <a:rPr lang="en-US" baseline="0" dirty="0" smtClean="0"/>
                        <a:t> modules)</a:t>
                      </a:r>
                      <a:endParaRPr lang="en-US" dirty="0"/>
                    </a:p>
                  </a:txBody>
                  <a:tcPr/>
                </a:tc>
                <a:tc>
                  <a:txBody>
                    <a:bodyPr/>
                    <a:lstStyle/>
                    <a:p>
                      <a:r>
                        <a:rPr lang="en-US" dirty="0" smtClean="0"/>
                        <a:t>Range, Data</a:t>
                      </a:r>
                      <a:r>
                        <a:rPr lang="en-US" baseline="0" dirty="0" smtClean="0"/>
                        <a:t> Transfer Rate</a:t>
                      </a:r>
                      <a:endParaRPr lang="en-US" dirty="0"/>
                    </a:p>
                  </a:txBody>
                  <a:tcPr/>
                </a:tc>
                <a:tc>
                  <a:txBody>
                    <a:bodyPr/>
                    <a:lstStyle/>
                    <a:p>
                      <a:r>
                        <a:rPr lang="en-US" dirty="0" smtClean="0"/>
                        <a:t>Min. 50 ft., 100kbps</a:t>
                      </a:r>
                      <a:endParaRPr lang="en-US" dirty="0"/>
                    </a:p>
                  </a:txBody>
                  <a:tcPr/>
                </a:tc>
                <a:extLst>
                  <a:ext uri="{0D108BD9-81ED-4DB2-BD59-A6C34878D82A}">
                    <a16:rowId xmlns:a16="http://schemas.microsoft.com/office/drawing/2014/main" val="10003"/>
                  </a:ext>
                </a:extLst>
              </a:tr>
              <a:tr h="291618">
                <a:tc>
                  <a:txBody>
                    <a:bodyPr/>
                    <a:lstStyle/>
                    <a:p>
                      <a:r>
                        <a:rPr lang="en-US" dirty="0" smtClean="0"/>
                        <a:t>Quadcopter</a:t>
                      </a:r>
                      <a:endParaRPr lang="en-US" dirty="0"/>
                    </a:p>
                  </a:txBody>
                  <a:tcPr/>
                </a:tc>
                <a:tc>
                  <a:txBody>
                    <a:bodyPr/>
                    <a:lstStyle/>
                    <a:p>
                      <a:r>
                        <a:rPr lang="en-US" dirty="0" smtClean="0"/>
                        <a:t>Weight, Battery Life</a:t>
                      </a:r>
                      <a:endParaRPr lang="en-US" dirty="0"/>
                    </a:p>
                  </a:txBody>
                  <a:tcPr/>
                </a:tc>
                <a:tc>
                  <a:txBody>
                    <a:bodyPr/>
                    <a:lstStyle/>
                    <a:p>
                      <a:r>
                        <a:rPr lang="en-US" dirty="0" smtClean="0"/>
                        <a:t>Max</a:t>
                      </a:r>
                      <a:r>
                        <a:rPr lang="en-US" baseline="0" dirty="0" smtClean="0"/>
                        <a:t> 5 lbs., 30min</a:t>
                      </a:r>
                      <a:endParaRPr lang="en-US" dirty="0"/>
                    </a:p>
                  </a:txBody>
                  <a:tcPr/>
                </a:tc>
                <a:extLst>
                  <a:ext uri="{0D108BD9-81ED-4DB2-BD59-A6C34878D82A}">
                    <a16:rowId xmlns:a16="http://schemas.microsoft.com/office/drawing/2014/main" val="10004"/>
                  </a:ext>
                </a:extLst>
              </a:tr>
              <a:tr h="291618">
                <a:tc>
                  <a:txBody>
                    <a:bodyPr/>
                    <a:lstStyle/>
                    <a:p>
                      <a:r>
                        <a:rPr lang="en-US" dirty="0" smtClean="0"/>
                        <a:t>Ground Vehicle </a:t>
                      </a:r>
                      <a:endParaRPr lang="en-US" dirty="0"/>
                    </a:p>
                  </a:txBody>
                  <a:tcPr/>
                </a:tc>
                <a:tc>
                  <a:txBody>
                    <a:bodyPr/>
                    <a:lstStyle/>
                    <a:p>
                      <a:r>
                        <a:rPr lang="en-US" dirty="0" smtClean="0"/>
                        <a:t>Weight, Battery Life, Speed</a:t>
                      </a:r>
                      <a:endParaRPr lang="en-US" dirty="0"/>
                    </a:p>
                  </a:txBody>
                  <a:tcPr/>
                </a:tc>
                <a:tc>
                  <a:txBody>
                    <a:bodyPr/>
                    <a:lstStyle/>
                    <a:p>
                      <a:r>
                        <a:rPr lang="en-US" dirty="0" smtClean="0"/>
                        <a:t>5</a:t>
                      </a:r>
                      <a:r>
                        <a:rPr lang="en-US" baseline="0" dirty="0" smtClean="0"/>
                        <a:t> lbs., 30 min, 1ft/sec</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97884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Quadcopter</a:t>
            </a:r>
            <a:r>
              <a:rPr lang="en-US" dirty="0" smtClean="0"/>
              <a:t> </a:t>
            </a:r>
            <a:endParaRPr lang="en-US" dirty="0"/>
          </a:p>
        </p:txBody>
      </p:sp>
      <p:sp>
        <p:nvSpPr>
          <p:cNvPr id="3" name="Content Placeholder 2"/>
          <p:cNvSpPr>
            <a:spLocks noGrp="1"/>
          </p:cNvSpPr>
          <p:nvPr>
            <p:ph idx="1"/>
          </p:nvPr>
        </p:nvSpPr>
        <p:spPr/>
        <p:txBody>
          <a:bodyPr/>
          <a:lstStyle/>
          <a:p>
            <a:r>
              <a:rPr lang="en-US" dirty="0" smtClean="0"/>
              <a:t>3DR DIY Quadcopter which was provided by Dr. </a:t>
            </a:r>
            <a:r>
              <a:rPr lang="en-US" dirty="0" smtClean="0"/>
              <a:t>Richie</a:t>
            </a:r>
            <a:endParaRPr lang="en-US" dirty="0" smtClean="0"/>
          </a:p>
          <a:p>
            <a:endParaRPr lang="en-US" dirty="0" smtClean="0"/>
          </a:p>
          <a:p>
            <a:pPr>
              <a:buNone/>
            </a:pPr>
            <a:endParaRPr lang="en-US" dirty="0"/>
          </a:p>
        </p:txBody>
      </p:sp>
      <p:pic>
        <p:nvPicPr>
          <p:cNvPr id="4098" name="Picture 2" descr="C:\Users\Hamza\Desktop\X8DIYCopter__25542.1443607200.1280.1280.png"/>
          <p:cNvPicPr>
            <a:picLocks noChangeAspect="1" noChangeArrowheads="1"/>
          </p:cNvPicPr>
          <p:nvPr/>
        </p:nvPicPr>
        <p:blipFill>
          <a:blip r:embed="rId2"/>
          <a:srcRect/>
          <a:stretch>
            <a:fillRect/>
          </a:stretch>
        </p:blipFill>
        <p:spPr bwMode="auto">
          <a:xfrm>
            <a:off x="7538158" y="-308472"/>
            <a:ext cx="4520266" cy="3766888"/>
          </a:xfrm>
          <a:prstGeom prst="rect">
            <a:avLst/>
          </a:prstGeom>
          <a:noFill/>
        </p:spPr>
      </p:pic>
    </p:spTree>
    <p:extLst>
      <p:ext uri="{BB962C8B-B14F-4D97-AF65-F5344CB8AC3E}">
        <p14:creationId xmlns:p14="http://schemas.microsoft.com/office/powerpoint/2010/main" val="2234767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670" y="574532"/>
            <a:ext cx="9601200" cy="1485900"/>
          </a:xfrm>
        </p:spPr>
        <p:txBody>
          <a:bodyPr/>
          <a:lstStyle/>
          <a:p>
            <a:pPr algn="ctr"/>
            <a:r>
              <a:rPr lang="en-US" dirty="0" smtClean="0"/>
              <a:t>Video Transmission</a:t>
            </a:r>
            <a:endParaRPr lang="en-US" dirty="0"/>
          </a:p>
        </p:txBody>
      </p:sp>
      <p:sp>
        <p:nvSpPr>
          <p:cNvPr id="3" name="Content Placeholder 2"/>
          <p:cNvSpPr>
            <a:spLocks noGrp="1"/>
          </p:cNvSpPr>
          <p:nvPr>
            <p:ph idx="1"/>
          </p:nvPr>
        </p:nvSpPr>
        <p:spPr>
          <a:xfrm>
            <a:off x="1013254" y="1915297"/>
            <a:ext cx="10820400" cy="3027406"/>
          </a:xfrm>
        </p:spPr>
        <p:txBody>
          <a:bodyPr>
            <a:normAutofit/>
          </a:bodyPr>
          <a:lstStyle/>
          <a:p>
            <a:r>
              <a:rPr lang="en-US" sz="2400" dirty="0" smtClean="0"/>
              <a:t>Live feed from the quadcopter will be used as an input to our maze solving program.</a:t>
            </a:r>
          </a:p>
          <a:p>
            <a:r>
              <a:rPr lang="en-US" sz="2400" dirty="0" smtClean="0"/>
              <a:t>Will be transmitting at a 5.8 GHz Frequency, at no more than a range of </a:t>
            </a:r>
            <a:r>
              <a:rPr lang="en-US" sz="2400" dirty="0" smtClean="0"/>
              <a:t>100</a:t>
            </a:r>
            <a:r>
              <a:rPr lang="en-US" sz="2400" dirty="0" smtClean="0"/>
              <a:t> </a:t>
            </a:r>
            <a:r>
              <a:rPr lang="en-US" sz="2400" dirty="0" smtClean="0"/>
              <a:t>ft.</a:t>
            </a:r>
          </a:p>
          <a:p>
            <a:r>
              <a:rPr lang="en-US" sz="2400" dirty="0" smtClean="0"/>
              <a:t>The receiving signal will be fed through an analog to digital video converter in order for </a:t>
            </a:r>
            <a:r>
              <a:rPr lang="en-US" sz="2400" dirty="0" err="1" smtClean="0"/>
              <a:t>OpenCV</a:t>
            </a:r>
            <a:r>
              <a:rPr lang="en-US" sz="2400" dirty="0"/>
              <a:t> </a:t>
            </a:r>
            <a:r>
              <a:rPr lang="en-US" sz="2400" dirty="0" smtClean="0"/>
              <a:t>to use the live stream from the camera as an input.</a:t>
            </a:r>
          </a:p>
          <a:p>
            <a:pPr marL="0" indent="0">
              <a:buNone/>
            </a:pPr>
            <a:endParaRPr lang="en-US" sz="2400" dirty="0" smtClean="0"/>
          </a:p>
        </p:txBody>
      </p:sp>
      <p:graphicFrame>
        <p:nvGraphicFramePr>
          <p:cNvPr id="7" name="Diagram 6"/>
          <p:cNvGraphicFramePr/>
          <p:nvPr>
            <p:extLst>
              <p:ext uri="{D42A27DB-BD31-4B8C-83A1-F6EECF244321}">
                <p14:modId xmlns:p14="http://schemas.microsoft.com/office/powerpoint/2010/main" val="1477259246"/>
              </p:ext>
            </p:extLst>
          </p:nvPr>
        </p:nvGraphicFramePr>
        <p:xfrm>
          <a:off x="1283418" y="2987189"/>
          <a:ext cx="1020668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6819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  </a:t>
            </a:r>
            <a:endParaRPr lang="en-US" dirty="0"/>
          </a:p>
        </p:txBody>
      </p:sp>
      <p:sp>
        <p:nvSpPr>
          <p:cNvPr id="3" name="Content Placeholder 2"/>
          <p:cNvSpPr>
            <a:spLocks noGrp="1"/>
          </p:cNvSpPr>
          <p:nvPr>
            <p:ph idx="1"/>
          </p:nvPr>
        </p:nvSpPr>
        <p:spPr>
          <a:xfrm>
            <a:off x="1382617" y="1724139"/>
            <a:ext cx="6604612" cy="4258019"/>
          </a:xfrm>
        </p:spPr>
        <p:txBody>
          <a:bodyPr/>
          <a:lstStyle/>
          <a:p>
            <a:r>
              <a:rPr lang="en-US" dirty="0" smtClean="0"/>
              <a:t>GoPro Hero 3+</a:t>
            </a:r>
            <a:endParaRPr lang="en-US" dirty="0" smtClean="0"/>
          </a:p>
          <a:p>
            <a:pPr>
              <a:buNone/>
            </a:pPr>
            <a:endParaRPr lang="en-US" dirty="0" smtClean="0"/>
          </a:p>
          <a:p>
            <a:pPr>
              <a:buNone/>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423050248"/>
              </p:ext>
            </p:extLst>
          </p:nvPr>
        </p:nvGraphicFramePr>
        <p:xfrm>
          <a:off x="1608462" y="2845920"/>
          <a:ext cx="5191394" cy="1854200"/>
        </p:xfrm>
        <a:graphic>
          <a:graphicData uri="http://schemas.openxmlformats.org/drawingml/2006/table">
            <a:tbl>
              <a:tblPr firstRow="1" bandRow="1">
                <a:tableStyleId>{8799B23B-EC83-4686-B30A-512413B5E67A}</a:tableStyleId>
              </a:tblPr>
              <a:tblGrid>
                <a:gridCol w="2595697">
                  <a:extLst>
                    <a:ext uri="{9D8B030D-6E8A-4147-A177-3AD203B41FA5}">
                      <a16:colId xmlns:a16="http://schemas.microsoft.com/office/drawing/2014/main" val="20000"/>
                    </a:ext>
                  </a:extLst>
                </a:gridCol>
                <a:gridCol w="2595697">
                  <a:extLst>
                    <a:ext uri="{9D8B030D-6E8A-4147-A177-3AD203B41FA5}">
                      <a16:colId xmlns:a16="http://schemas.microsoft.com/office/drawing/2014/main" val="20001"/>
                    </a:ext>
                  </a:extLst>
                </a:gridCol>
              </a:tblGrid>
              <a:tr h="370840">
                <a:tc>
                  <a:txBody>
                    <a:bodyPr/>
                    <a:lstStyle/>
                    <a:p>
                      <a:r>
                        <a:rPr lang="en-US" b="0" dirty="0" smtClean="0"/>
                        <a:t>Company</a:t>
                      </a:r>
                      <a:endParaRPr lang="en-US" b="0" dirty="0"/>
                    </a:p>
                  </a:txBody>
                  <a:tcPr/>
                </a:tc>
                <a:tc>
                  <a:txBody>
                    <a:bodyPr/>
                    <a:lstStyle/>
                    <a:p>
                      <a:r>
                        <a:rPr lang="en-US" b="0" dirty="0" smtClean="0"/>
                        <a:t>GoPro</a:t>
                      </a:r>
                      <a:endParaRPr lang="en-US" b="0" dirty="0"/>
                    </a:p>
                  </a:txBody>
                  <a:tcPr/>
                </a:tc>
                <a:extLst>
                  <a:ext uri="{0D108BD9-81ED-4DB2-BD59-A6C34878D82A}">
                    <a16:rowId xmlns:a16="http://schemas.microsoft.com/office/drawing/2014/main" val="10000"/>
                  </a:ext>
                </a:extLst>
              </a:tr>
              <a:tr h="370840">
                <a:tc>
                  <a:txBody>
                    <a:bodyPr/>
                    <a:lstStyle/>
                    <a:p>
                      <a:r>
                        <a:rPr lang="en-US" b="0" dirty="0" smtClean="0"/>
                        <a:t>Battery</a:t>
                      </a:r>
                      <a:r>
                        <a:rPr lang="en-US" b="0" baseline="0" dirty="0" smtClean="0"/>
                        <a:t> Life</a:t>
                      </a:r>
                      <a:endParaRPr lang="en-US" b="0" dirty="0"/>
                    </a:p>
                  </a:txBody>
                  <a:tcPr/>
                </a:tc>
                <a:tc>
                  <a:txBody>
                    <a:bodyPr/>
                    <a:lstStyle/>
                    <a:p>
                      <a:r>
                        <a:rPr lang="en-US" b="0" dirty="0" smtClean="0"/>
                        <a:t>2</a:t>
                      </a:r>
                      <a:r>
                        <a:rPr lang="en-US" b="0" baseline="0" dirty="0" smtClean="0"/>
                        <a:t> hours</a:t>
                      </a:r>
                      <a:endParaRPr lang="en-US" b="0" dirty="0"/>
                    </a:p>
                  </a:txBody>
                  <a:tcPr/>
                </a:tc>
                <a:extLst>
                  <a:ext uri="{0D108BD9-81ED-4DB2-BD59-A6C34878D82A}">
                    <a16:rowId xmlns:a16="http://schemas.microsoft.com/office/drawing/2014/main" val="10001"/>
                  </a:ext>
                </a:extLst>
              </a:tr>
              <a:tr h="370840">
                <a:tc>
                  <a:txBody>
                    <a:bodyPr/>
                    <a:lstStyle/>
                    <a:p>
                      <a:r>
                        <a:rPr lang="en-US" b="0" dirty="0" smtClean="0"/>
                        <a:t>Price</a:t>
                      </a:r>
                      <a:endParaRPr lang="en-US" b="0" dirty="0"/>
                    </a:p>
                  </a:txBody>
                  <a:tcPr/>
                </a:tc>
                <a:tc>
                  <a:txBody>
                    <a:bodyPr/>
                    <a:lstStyle/>
                    <a:p>
                      <a:r>
                        <a:rPr lang="en-US" b="0" dirty="0" smtClean="0"/>
                        <a:t>$100</a:t>
                      </a:r>
                      <a:r>
                        <a:rPr lang="en-US" b="0" baseline="0" dirty="0" smtClean="0"/>
                        <a:t> </a:t>
                      </a:r>
                      <a:endParaRPr lang="en-US" b="0" dirty="0"/>
                    </a:p>
                  </a:txBody>
                  <a:tcPr/>
                </a:tc>
                <a:extLst>
                  <a:ext uri="{0D108BD9-81ED-4DB2-BD59-A6C34878D82A}">
                    <a16:rowId xmlns:a16="http://schemas.microsoft.com/office/drawing/2014/main" val="10002"/>
                  </a:ext>
                </a:extLst>
              </a:tr>
              <a:tr h="370840">
                <a:tc>
                  <a:txBody>
                    <a:bodyPr/>
                    <a:lstStyle/>
                    <a:p>
                      <a:r>
                        <a:rPr lang="en-US" dirty="0" smtClean="0"/>
                        <a:t>Weight</a:t>
                      </a:r>
                      <a:endParaRPr lang="en-US" dirty="0"/>
                    </a:p>
                  </a:txBody>
                  <a:tcPr/>
                </a:tc>
                <a:tc>
                  <a:txBody>
                    <a:bodyPr/>
                    <a:lstStyle/>
                    <a:p>
                      <a:r>
                        <a:rPr lang="en-US" dirty="0" smtClean="0"/>
                        <a:t>135g</a:t>
                      </a:r>
                      <a:endParaRPr lang="en-US" dirty="0"/>
                    </a:p>
                  </a:txBody>
                  <a:tcPr/>
                </a:tc>
                <a:extLst>
                  <a:ext uri="{0D108BD9-81ED-4DB2-BD59-A6C34878D82A}">
                    <a16:rowId xmlns:a16="http://schemas.microsoft.com/office/drawing/2014/main" val="10003"/>
                  </a:ext>
                </a:extLst>
              </a:tr>
              <a:tr h="370840">
                <a:tc>
                  <a:txBody>
                    <a:bodyPr/>
                    <a:lstStyle/>
                    <a:p>
                      <a:r>
                        <a:rPr lang="en-US" dirty="0" smtClean="0"/>
                        <a:t>Resolution</a:t>
                      </a:r>
                      <a:endParaRPr lang="en-US" dirty="0"/>
                    </a:p>
                  </a:txBody>
                  <a:tcPr/>
                </a:tc>
                <a:tc>
                  <a:txBody>
                    <a:bodyPr/>
                    <a:lstStyle/>
                    <a:p>
                      <a:r>
                        <a:rPr lang="en-US" dirty="0" smtClean="0"/>
                        <a:t>1080p, 60 FPS</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01629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Transmitter</a:t>
            </a:r>
            <a:endParaRPr lang="en-US" dirty="0"/>
          </a:p>
        </p:txBody>
      </p:sp>
      <p:sp>
        <p:nvSpPr>
          <p:cNvPr id="3" name="Content Placeholder 2"/>
          <p:cNvSpPr>
            <a:spLocks noGrp="1"/>
          </p:cNvSpPr>
          <p:nvPr>
            <p:ph idx="1"/>
          </p:nvPr>
        </p:nvSpPr>
        <p:spPr>
          <a:xfrm>
            <a:off x="1371599" y="2286000"/>
            <a:ext cx="6208295" cy="4572000"/>
          </a:xfrm>
        </p:spPr>
        <p:txBody>
          <a:bodyPr/>
          <a:lstStyle/>
          <a:p>
            <a:endParaRPr lang="en-US" dirty="0" smtClean="0"/>
          </a:p>
          <a:p>
            <a:pPr>
              <a:buNone/>
            </a:pPr>
            <a:endParaRPr lang="en-US" dirty="0"/>
          </a:p>
        </p:txBody>
      </p:sp>
      <p:pic>
        <p:nvPicPr>
          <p:cNvPr id="2050" name="Picture 2" descr="C:\Users\Hamza\Desktop\IMG_1754.JPG"/>
          <p:cNvPicPr>
            <a:picLocks noChangeAspect="1" noChangeArrowheads="1"/>
          </p:cNvPicPr>
          <p:nvPr/>
        </p:nvPicPr>
        <p:blipFill>
          <a:blip r:embed="rId2"/>
          <a:srcRect/>
          <a:stretch>
            <a:fillRect/>
          </a:stretch>
        </p:blipFill>
        <p:spPr bwMode="auto">
          <a:xfrm>
            <a:off x="7776284" y="1732546"/>
            <a:ext cx="3524628" cy="3557671"/>
          </a:xfrm>
          <a:prstGeom prst="rect">
            <a:avLst/>
          </a:prstGeom>
          <a:noFill/>
        </p:spPr>
      </p:pic>
      <p:graphicFrame>
        <p:nvGraphicFramePr>
          <p:cNvPr id="5" name="Table 4"/>
          <p:cNvGraphicFramePr>
            <a:graphicFrameLocks noGrp="1"/>
          </p:cNvGraphicFramePr>
          <p:nvPr>
            <p:extLst>
              <p:ext uri="{D42A27DB-BD31-4B8C-83A1-F6EECF244321}">
                <p14:modId xmlns:p14="http://schemas.microsoft.com/office/powerpoint/2010/main" val="3284564320"/>
              </p:ext>
            </p:extLst>
          </p:nvPr>
        </p:nvGraphicFramePr>
        <p:xfrm>
          <a:off x="1326921" y="3000158"/>
          <a:ext cx="5191394" cy="2595880"/>
        </p:xfrm>
        <a:graphic>
          <a:graphicData uri="http://schemas.openxmlformats.org/drawingml/2006/table">
            <a:tbl>
              <a:tblPr firstRow="1" bandRow="1">
                <a:tableStyleId>{8799B23B-EC83-4686-B30A-512413B5E67A}</a:tableStyleId>
              </a:tblPr>
              <a:tblGrid>
                <a:gridCol w="2595697">
                  <a:extLst>
                    <a:ext uri="{9D8B030D-6E8A-4147-A177-3AD203B41FA5}">
                      <a16:colId xmlns:a16="http://schemas.microsoft.com/office/drawing/2014/main" val="20000"/>
                    </a:ext>
                  </a:extLst>
                </a:gridCol>
                <a:gridCol w="2595697">
                  <a:extLst>
                    <a:ext uri="{9D8B030D-6E8A-4147-A177-3AD203B41FA5}">
                      <a16:colId xmlns:a16="http://schemas.microsoft.com/office/drawing/2014/main" val="20001"/>
                    </a:ext>
                  </a:extLst>
                </a:gridCol>
              </a:tblGrid>
              <a:tr h="370840">
                <a:tc>
                  <a:txBody>
                    <a:bodyPr/>
                    <a:lstStyle/>
                    <a:p>
                      <a:r>
                        <a:rPr lang="en-US" b="0" dirty="0" smtClean="0"/>
                        <a:t>Company</a:t>
                      </a:r>
                      <a:endParaRPr lang="en-US" b="0" dirty="0"/>
                    </a:p>
                  </a:txBody>
                  <a:tcPr/>
                </a:tc>
                <a:tc>
                  <a:txBody>
                    <a:bodyPr/>
                    <a:lstStyle/>
                    <a:p>
                      <a:r>
                        <a:rPr lang="en-US" b="0" dirty="0" err="1" smtClean="0"/>
                        <a:t>Eachine</a:t>
                      </a:r>
                      <a:endParaRPr lang="en-US" b="0" dirty="0"/>
                    </a:p>
                  </a:txBody>
                  <a:tcPr/>
                </a:tc>
                <a:extLst>
                  <a:ext uri="{0D108BD9-81ED-4DB2-BD59-A6C34878D82A}">
                    <a16:rowId xmlns:a16="http://schemas.microsoft.com/office/drawing/2014/main" val="10000"/>
                  </a:ext>
                </a:extLst>
              </a:tr>
              <a:tr h="370840">
                <a:tc>
                  <a:txBody>
                    <a:bodyPr/>
                    <a:lstStyle/>
                    <a:p>
                      <a:r>
                        <a:rPr lang="en-US" b="0" dirty="0" smtClean="0"/>
                        <a:t>Operating</a:t>
                      </a:r>
                      <a:r>
                        <a:rPr lang="en-US" b="0" baseline="0" dirty="0" smtClean="0"/>
                        <a:t> Voltage </a:t>
                      </a:r>
                      <a:endParaRPr lang="en-US" b="0" dirty="0"/>
                    </a:p>
                  </a:txBody>
                  <a:tcPr/>
                </a:tc>
                <a:tc>
                  <a:txBody>
                    <a:bodyPr/>
                    <a:lstStyle/>
                    <a:p>
                      <a:r>
                        <a:rPr lang="en-US" b="0" baseline="0" dirty="0" smtClean="0"/>
                        <a:t>7-24V</a:t>
                      </a:r>
                      <a:endParaRPr lang="en-US" b="0" dirty="0"/>
                    </a:p>
                  </a:txBody>
                  <a:tcPr/>
                </a:tc>
                <a:extLst>
                  <a:ext uri="{0D108BD9-81ED-4DB2-BD59-A6C34878D82A}">
                    <a16:rowId xmlns:a16="http://schemas.microsoft.com/office/drawing/2014/main" val="10001"/>
                  </a:ext>
                </a:extLst>
              </a:tr>
              <a:tr h="370840">
                <a:tc>
                  <a:txBody>
                    <a:bodyPr/>
                    <a:lstStyle/>
                    <a:p>
                      <a:r>
                        <a:rPr lang="en-US" b="0" dirty="0" smtClean="0"/>
                        <a:t>Channels</a:t>
                      </a:r>
                      <a:endParaRPr lang="en-US" b="0" dirty="0"/>
                    </a:p>
                  </a:txBody>
                  <a:tcPr/>
                </a:tc>
                <a:tc>
                  <a:txBody>
                    <a:bodyPr/>
                    <a:lstStyle/>
                    <a:p>
                      <a:r>
                        <a:rPr lang="en-US" b="0" dirty="0" smtClean="0"/>
                        <a:t>32</a:t>
                      </a:r>
                      <a:endParaRPr lang="en-US" b="0" dirty="0"/>
                    </a:p>
                  </a:txBody>
                  <a:tcPr/>
                </a:tc>
                <a:extLst>
                  <a:ext uri="{0D108BD9-81ED-4DB2-BD59-A6C34878D82A}">
                    <a16:rowId xmlns:a16="http://schemas.microsoft.com/office/drawing/2014/main" val="10002"/>
                  </a:ext>
                </a:extLst>
              </a:tr>
              <a:tr h="370840">
                <a:tc>
                  <a:txBody>
                    <a:bodyPr/>
                    <a:lstStyle/>
                    <a:p>
                      <a:r>
                        <a:rPr lang="en-US" b="0" dirty="0" smtClean="0"/>
                        <a:t>Price</a:t>
                      </a:r>
                      <a:endParaRPr lang="en-US" b="0" dirty="0"/>
                    </a:p>
                  </a:txBody>
                  <a:tcPr/>
                </a:tc>
                <a:tc>
                  <a:txBody>
                    <a:bodyPr/>
                    <a:lstStyle/>
                    <a:p>
                      <a:r>
                        <a:rPr lang="en-US" b="0" dirty="0" smtClean="0"/>
                        <a:t>$40</a:t>
                      </a:r>
                      <a:r>
                        <a:rPr lang="en-US" b="0" baseline="0" dirty="0" smtClean="0"/>
                        <a:t> </a:t>
                      </a:r>
                      <a:endParaRPr lang="en-US" b="0" dirty="0"/>
                    </a:p>
                  </a:txBody>
                  <a:tcPr/>
                </a:tc>
                <a:extLst>
                  <a:ext uri="{0D108BD9-81ED-4DB2-BD59-A6C34878D82A}">
                    <a16:rowId xmlns:a16="http://schemas.microsoft.com/office/drawing/2014/main" val="10003"/>
                  </a:ext>
                </a:extLst>
              </a:tr>
              <a:tr h="370840">
                <a:tc>
                  <a:txBody>
                    <a:bodyPr/>
                    <a:lstStyle/>
                    <a:p>
                      <a:r>
                        <a:rPr lang="en-US" dirty="0" smtClean="0"/>
                        <a:t>Weight</a:t>
                      </a:r>
                      <a:endParaRPr lang="en-US" dirty="0"/>
                    </a:p>
                  </a:txBody>
                  <a:tcPr/>
                </a:tc>
                <a:tc>
                  <a:txBody>
                    <a:bodyPr/>
                    <a:lstStyle/>
                    <a:p>
                      <a:r>
                        <a:rPr lang="en-US" dirty="0" smtClean="0"/>
                        <a:t>15g (with antenna)</a:t>
                      </a:r>
                      <a:endParaRPr lang="en-US" dirty="0"/>
                    </a:p>
                  </a:txBody>
                  <a:tcPr/>
                </a:tc>
                <a:extLst>
                  <a:ext uri="{0D108BD9-81ED-4DB2-BD59-A6C34878D82A}">
                    <a16:rowId xmlns:a16="http://schemas.microsoft.com/office/drawing/2014/main" val="10004"/>
                  </a:ext>
                </a:extLst>
              </a:tr>
              <a:tr h="370840">
                <a:tc>
                  <a:txBody>
                    <a:bodyPr/>
                    <a:lstStyle/>
                    <a:p>
                      <a:r>
                        <a:rPr lang="en-US" dirty="0" smtClean="0"/>
                        <a:t>Frequency</a:t>
                      </a:r>
                      <a:endParaRPr lang="en-US" dirty="0"/>
                    </a:p>
                  </a:txBody>
                  <a:tcPr/>
                </a:tc>
                <a:tc>
                  <a:txBody>
                    <a:bodyPr/>
                    <a:lstStyle/>
                    <a:p>
                      <a:r>
                        <a:rPr lang="en-US" dirty="0" smtClean="0"/>
                        <a:t>5.8GHz</a:t>
                      </a:r>
                      <a:endParaRPr lang="en-US" dirty="0"/>
                    </a:p>
                  </a:txBody>
                  <a:tcPr/>
                </a:tc>
                <a:extLst>
                  <a:ext uri="{0D108BD9-81ED-4DB2-BD59-A6C34878D82A}">
                    <a16:rowId xmlns:a16="http://schemas.microsoft.com/office/drawing/2014/main" val="10005"/>
                  </a:ext>
                </a:extLst>
              </a:tr>
              <a:tr h="370840">
                <a:tc>
                  <a:txBody>
                    <a:bodyPr/>
                    <a:lstStyle/>
                    <a:p>
                      <a:r>
                        <a:rPr lang="en-US" dirty="0" smtClean="0"/>
                        <a:t>Power Output</a:t>
                      </a:r>
                      <a:endParaRPr lang="en-US" dirty="0"/>
                    </a:p>
                  </a:txBody>
                  <a:tcPr/>
                </a:tc>
                <a:tc>
                  <a:txBody>
                    <a:bodyPr/>
                    <a:lstStyle/>
                    <a:p>
                      <a:r>
                        <a:rPr lang="en-US" dirty="0" smtClean="0"/>
                        <a:t>200mW</a:t>
                      </a:r>
                      <a:endParaRPr lang="en-US" dirty="0"/>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1583</TotalTime>
  <Words>1573</Words>
  <Application>Microsoft Office PowerPoint</Application>
  <PresentationFormat>Widescreen</PresentationFormat>
  <Paragraphs>383</Paragraphs>
  <Slides>39</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SimSun</vt:lpstr>
      <vt:lpstr>Arial</vt:lpstr>
      <vt:lpstr>Calibri</vt:lpstr>
      <vt:lpstr>Cambria Math</vt:lpstr>
      <vt:lpstr>Franklin Gothic Book</vt:lpstr>
      <vt:lpstr>Mangal</vt:lpstr>
      <vt:lpstr>Symbol</vt:lpstr>
      <vt:lpstr>Times New Roman</vt:lpstr>
      <vt:lpstr>Wingdings</vt:lpstr>
      <vt:lpstr>Crop</vt:lpstr>
      <vt:lpstr>AIR TO GROUND RECON SYSTEM</vt:lpstr>
      <vt:lpstr>Motivation </vt:lpstr>
      <vt:lpstr>Maze Solver Overview </vt:lpstr>
      <vt:lpstr>Goals &amp; Objectives </vt:lpstr>
      <vt:lpstr>Requirements &amp; Specifications</vt:lpstr>
      <vt:lpstr>Quadcopter </vt:lpstr>
      <vt:lpstr>Video Transmission</vt:lpstr>
      <vt:lpstr>Camera  </vt:lpstr>
      <vt:lpstr>Video Transmitter</vt:lpstr>
      <vt:lpstr>Video Receiver  </vt:lpstr>
      <vt:lpstr>Software</vt:lpstr>
      <vt:lpstr>Library and IDEs</vt:lpstr>
      <vt:lpstr>Detecting the Maze</vt:lpstr>
      <vt:lpstr>Binary Thresholding</vt:lpstr>
      <vt:lpstr>Locating an Object in the Maze</vt:lpstr>
      <vt:lpstr>Binary Image Conversion</vt:lpstr>
      <vt:lpstr>Linking the Nodes</vt:lpstr>
      <vt:lpstr>Preliminary Image Conversion</vt:lpstr>
      <vt:lpstr>Preliminary Image Conversion</vt:lpstr>
      <vt:lpstr>Solving the Maze</vt:lpstr>
      <vt:lpstr>PowerPoint Presentation</vt:lpstr>
      <vt:lpstr>Wireless Technologies </vt:lpstr>
      <vt:lpstr>Wireless Communication</vt:lpstr>
      <vt:lpstr>Ground Vehicle Design</vt:lpstr>
      <vt:lpstr>Processor Selection</vt:lpstr>
      <vt:lpstr>Microcontroller</vt:lpstr>
      <vt:lpstr>Power Supply</vt:lpstr>
      <vt:lpstr>Power Supply Circuitry</vt:lpstr>
      <vt:lpstr>Embedded System Program Flow</vt:lpstr>
      <vt:lpstr>PowerPoint Presentation</vt:lpstr>
      <vt:lpstr>Ultrasonic Sensors</vt:lpstr>
      <vt:lpstr>Prospective Design Improvements</vt:lpstr>
      <vt:lpstr>PCB Chassis</vt:lpstr>
      <vt:lpstr>Administrative Content</vt:lpstr>
      <vt:lpstr>Sponsors</vt:lpstr>
      <vt:lpstr>Budget </vt:lpstr>
      <vt:lpstr>Division of Labor  </vt:lpstr>
      <vt:lpstr>Progress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Title</dc:title>
  <dc:creator>hamza nawaz</dc:creator>
  <cp:lastModifiedBy>Hamza</cp:lastModifiedBy>
  <cp:revision>67</cp:revision>
  <dcterms:created xsi:type="dcterms:W3CDTF">2016-01-30T18:23:49Z</dcterms:created>
  <dcterms:modified xsi:type="dcterms:W3CDTF">2016-04-19T00:59:27Z</dcterms:modified>
</cp:coreProperties>
</file>